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40" autoAdjust="0"/>
    <p:restoredTop sz="85174"/>
  </p:normalViewPr>
  <p:slideViewPr>
    <p:cSldViewPr snapToGrid="0" snapToObjects="1">
      <p:cViewPr>
        <p:scale>
          <a:sx n="69" d="100"/>
          <a:sy n="69" d="100"/>
        </p:scale>
        <p:origin x="696" y="-6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2/11/2023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jpeg>
</file>

<file path=ppt/media/image34.png>
</file>

<file path=ppt/media/image35.png>
</file>

<file path=ppt/media/image36.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2/11/2023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EEBDA0E2-FEBD-4B65-8F16-724CF984F377}" type="slidenum">
              <a:rPr lang="en-US" smtClean="0"/>
              <a:t>1</a:t>
            </a:fld>
            <a:endParaRPr lang="en-US"/>
          </a:p>
        </p:txBody>
      </p:sp>
    </p:spTree>
    <p:extLst>
      <p:ext uri="{BB962C8B-B14F-4D97-AF65-F5344CB8AC3E}">
        <p14:creationId xmlns:p14="http://schemas.microsoft.com/office/powerpoint/2010/main" val="40310325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EEBDA0E2-FEBD-4B65-8F16-724CF984F377}" type="slidenum">
              <a:rPr lang="en-US" smtClean="0"/>
              <a:t>45</a:t>
            </a:fld>
            <a:endParaRPr lang="en-US"/>
          </a:p>
        </p:txBody>
      </p:sp>
    </p:spTree>
    <p:extLst>
      <p:ext uri="{BB962C8B-B14F-4D97-AF65-F5344CB8AC3E}">
        <p14:creationId xmlns:p14="http://schemas.microsoft.com/office/powerpoint/2010/main" val="3856973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7922278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11081254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EEBDA0E2-FEBD-4B65-8F16-724CF984F377}" type="slidenum">
              <a:rPr lang="en-US" smtClean="0"/>
              <a:t>27</a:t>
            </a:fld>
            <a:endParaRPr lang="en-US"/>
          </a:p>
        </p:txBody>
      </p:sp>
    </p:spTree>
    <p:extLst>
      <p:ext uri="{BB962C8B-B14F-4D97-AF65-F5344CB8AC3E}">
        <p14:creationId xmlns:p14="http://schemas.microsoft.com/office/powerpoint/2010/main" val="13140190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EEBDA0E2-FEBD-4B65-8F16-724CF984F377}" type="slidenum">
              <a:rPr lang="en-US" smtClean="0"/>
              <a:t>35</a:t>
            </a:fld>
            <a:endParaRPr lang="en-US"/>
          </a:p>
        </p:txBody>
      </p:sp>
    </p:spTree>
    <p:extLst>
      <p:ext uri="{BB962C8B-B14F-4D97-AF65-F5344CB8AC3E}">
        <p14:creationId xmlns:p14="http://schemas.microsoft.com/office/powerpoint/2010/main" val="20304989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EEBDA0E2-FEBD-4B65-8F16-724CF984F377}" type="slidenum">
              <a:rPr lang="en-US" smtClean="0"/>
              <a:t>37</a:t>
            </a:fld>
            <a:endParaRPr lang="en-US"/>
          </a:p>
        </p:txBody>
      </p:sp>
    </p:spTree>
    <p:extLst>
      <p:ext uri="{BB962C8B-B14F-4D97-AF65-F5344CB8AC3E}">
        <p14:creationId xmlns:p14="http://schemas.microsoft.com/office/powerpoint/2010/main" val="18022362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2/11/2023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2/11/2023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2/11/2023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2/11/2023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2/11/2023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2/11/2023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2/11/2023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2/11/2023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2/11/2023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2/11/2023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WO-ALT-27/CAPSTON-PROJECT/blob/main/labs-jupyter-spacex-Data%20wrangling%20(1).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WO-ALT-27/CAPSTON-PROJECT/blob/main/jupyter-labs-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WO-ALT-27/CAPSTON-PROJECT/blob/main/jupyter-labs-eda-sql-coursera%20(4).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github.com/WO-ALT-27/CAPSTON-PROJECT/blob/main/lab_jupyter_launch_site_location%20(1).ipynb"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WO-ALT-27/CAPSTON-PROJECT/blob/main/spacex_dash_app%20(1).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WO-ALT-27/CAPSTON-PROJECT/blob/main/SpaceX_Machine%20Learning%20Prediction_Part_5%20(1).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slide" Target="slide34.xml"/><Relationship Id="rId13" Type="http://schemas.openxmlformats.org/officeDocument/2006/relationships/slide" Target="slide47.xml"/><Relationship Id="rId3" Type="http://schemas.openxmlformats.org/officeDocument/2006/relationships/image" Target="../media/image3.png"/><Relationship Id="rId7" Type="http://schemas.openxmlformats.org/officeDocument/2006/relationships/slide" Target="slide17.xml"/><Relationship Id="rId12" Type="http://schemas.openxmlformats.org/officeDocument/2006/relationships/slide" Target="slide45.xml"/><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slide" Target="slide5.xml"/><Relationship Id="rId11" Type="http://schemas.openxmlformats.org/officeDocument/2006/relationships/slide" Target="slide16.xml"/><Relationship Id="rId5" Type="http://schemas.openxmlformats.org/officeDocument/2006/relationships/slide" Target="slide4.xml"/><Relationship Id="rId10" Type="http://schemas.openxmlformats.org/officeDocument/2006/relationships/slide" Target="slide42.xml"/><Relationship Id="rId4" Type="http://schemas.openxmlformats.org/officeDocument/2006/relationships/slide" Target="slide3.xml"/><Relationship Id="rId9" Type="http://schemas.openxmlformats.org/officeDocument/2006/relationships/slide" Target="slide38.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3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WO-ALT-27/CAPSTON-PROJECT/blob/main/jupyter-labs-spacex-data-collection-api%20(2)%20(2).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hyperlink" Target="https://github.com/WO-ALT-27/CAPSTON-PROJECT/blob/main/jupyter-labs-webscraping%20(2)%20(1).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rot="10800000" flipV="1">
            <a:off x="888544" y="5282951"/>
            <a:ext cx="4985313" cy="923330"/>
          </a:xfrm>
          <a:prstGeom prst="rect">
            <a:avLst/>
          </a:prstGeom>
          <a:noFill/>
        </p:spPr>
        <p:txBody>
          <a:bodyPr wrap="square" lIns="91440" tIns="45720" rIns="91440" bIns="45720" rtlCol="0" anchor="t">
            <a:spAutoFit/>
          </a:bodyPr>
          <a:lstStyle/>
          <a:p>
            <a:r>
              <a:rPr lang="en-US" dirty="0" smtClean="0">
                <a:solidFill>
                  <a:schemeClr val="bg2"/>
                </a:solidFill>
                <a:latin typeface="Abadi"/>
                <a:ea typeface="SF Pro" pitchFamily="2" charset="0"/>
                <a:cs typeface="SF Pro" pitchFamily="2" charset="0"/>
              </a:rPr>
              <a:t>WOMEI  ANGELBEL TOHBI</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22-01-2023</a:t>
            </a:r>
          </a:p>
          <a:p>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58567" y="1825625"/>
            <a:ext cx="4421921" cy="4351338"/>
          </a:xfrm>
          <a:prstGeom prst="rect">
            <a:avLst/>
          </a:prstGeom>
        </p:spPr>
        <p:txBody>
          <a:bodyPr/>
          <a:lstStyle/>
          <a:p>
            <a:r>
              <a:rPr lang="en-US" sz="2200" dirty="0" smtClean="0">
                <a:solidFill>
                  <a:schemeClr val="accent3">
                    <a:lumMod val="25000"/>
                  </a:schemeClr>
                </a:solidFill>
                <a:latin typeface="Abadi" panose="020B0604020104020204" pitchFamily="34" charset="0"/>
              </a:rPr>
              <a:t> I performed exploratory data analysis and determined the training labels.  </a:t>
            </a:r>
            <a:endParaRPr lang="en-US" sz="2200" dirty="0">
              <a:solidFill>
                <a:schemeClr val="accent3">
                  <a:lumMod val="25000"/>
                </a:schemeClr>
              </a:solidFill>
              <a:latin typeface="Abadi" panose="020B0604020104020204" pitchFamily="34" charset="0"/>
            </a:endParaRPr>
          </a:p>
          <a:p>
            <a:r>
              <a:rPr lang="en-US" sz="2200" dirty="0" smtClean="0">
                <a:solidFill>
                  <a:schemeClr val="accent3">
                    <a:lumMod val="25000"/>
                  </a:schemeClr>
                </a:solidFill>
                <a:latin typeface="Abadi" panose="020B0604020104020204" pitchFamily="34" charset="0"/>
              </a:rPr>
              <a:t>I calculated the number of lunches at each site , and the number of occurrence of each orbits.</a:t>
            </a:r>
          </a:p>
          <a:p>
            <a:r>
              <a:rPr lang="en-US" sz="2200" dirty="0" smtClean="0">
                <a:solidFill>
                  <a:schemeClr val="accent3">
                    <a:lumMod val="25000"/>
                  </a:schemeClr>
                </a:solidFill>
                <a:latin typeface="Abadi" panose="020B0604020104020204" pitchFamily="34" charset="0"/>
              </a:rPr>
              <a:t>I created landing outcome label from column and exported the result to CSV.</a:t>
            </a:r>
            <a:endParaRPr lang="en-US" sz="2200" dirty="0">
              <a:solidFill>
                <a:schemeClr val="accent3">
                  <a:lumMod val="25000"/>
                </a:schemeClr>
              </a:solidFill>
              <a:latin typeface="Abadi" panose="020B0604020104020204" pitchFamily="34" charset="0"/>
            </a:endParaRPr>
          </a:p>
          <a:p>
            <a:pPr marL="0" indent="0">
              <a:buNone/>
            </a:pPr>
            <a:r>
              <a:rPr lang="en-US" sz="2200" dirty="0" smtClean="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GitHub </a:t>
            </a:r>
            <a:r>
              <a:rPr lang="en-US" sz="2200" dirty="0" smtClean="0">
                <a:solidFill>
                  <a:schemeClr val="accent3">
                    <a:lumMod val="25000"/>
                  </a:schemeClr>
                </a:solidFill>
                <a:latin typeface="Abadi" panose="020B0604020104020204" pitchFamily="34" charset="0"/>
              </a:rPr>
              <a:t>URL:</a:t>
            </a:r>
            <a:r>
              <a:rPr lang="en-US" sz="2200" dirty="0" smtClean="0">
                <a:solidFill>
                  <a:schemeClr val="accent3">
                    <a:lumMod val="25000"/>
                  </a:schemeClr>
                </a:solidFill>
                <a:latin typeface="Abadi" panose="020B0604020104020204" pitchFamily="34" charset="0"/>
                <a:hlinkClick r:id="rId3"/>
              </a:rPr>
              <a:t>Data wrangling</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6" name="Picture 5">
            <a:extLst>
              <a:ext uri="{FF2B5EF4-FFF2-40B4-BE49-F238E27FC236}">
                <a16:creationId xmlns:a16="http://schemas.microsoft.com/office/drawing/2014/main" id="{16872C39-302A-4BF9-861E-5D427E17530D}"/>
              </a:ext>
            </a:extLst>
          </p:cNvPr>
          <p:cNvPicPr>
            <a:picLocks noChangeAspect="1"/>
          </p:cNvPicPr>
          <p:nvPr/>
        </p:nvPicPr>
        <p:blipFill>
          <a:blip r:embed="rId4"/>
          <a:stretch>
            <a:fillRect/>
          </a:stretch>
        </p:blipFill>
        <p:spPr>
          <a:xfrm>
            <a:off x="5873858" y="1504574"/>
            <a:ext cx="5853193" cy="5204613"/>
          </a:xfrm>
          <a:prstGeom prst="rect">
            <a:avLst/>
          </a:prstGeom>
        </p:spPr>
      </p:pic>
      <p:sp>
        <p:nvSpPr>
          <p:cNvPr id="9" name="Content Placeholder 4">
            <a:extLst>
              <a:ext uri="{FF2B5EF4-FFF2-40B4-BE49-F238E27FC236}">
                <a16:creationId xmlns:a16="http://schemas.microsoft.com/office/drawing/2014/main" id="{1B07C49E-AFFC-EC46-8930-E4D428F5F943}"/>
              </a:ext>
            </a:extLst>
          </p:cNvPr>
          <p:cNvSpPr txBox="1">
            <a:spLocks/>
          </p:cNvSpPr>
          <p:nvPr/>
        </p:nvSpPr>
        <p:spPr>
          <a:xfrm>
            <a:off x="6027812" y="1486344"/>
            <a:ext cx="5430160" cy="263620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GB" sz="2400" dirty="0"/>
              <a:t>Charts were plotted: Flight Number vs. Payload Mass, Flight Number vs. Launch Site, Payload Mass vs. Launch Site, Orbit Type vs. Success Rate, Flight Number vs. Orbit Type, Payload Mass vs Orbit Type and Success Rate Yearly Trend Scatter plots show the relationship between variables. If a relationship exists, they could be used in machine learning model. Bar charts show comparisons among discrete categories. The goal is to show the relationship between the specific categories being compared and a measured value. Line charts show trends in data over time (time series</a:t>
            </a:r>
            <a:r>
              <a:rPr lang="en-GB" sz="2400" dirty="0" smtClean="0"/>
              <a:t>).</a:t>
            </a:r>
          </a:p>
          <a:p>
            <a:pPr>
              <a:lnSpc>
                <a:spcPct val="100000"/>
              </a:lnSpc>
              <a:spcBef>
                <a:spcPts val="1400"/>
              </a:spcBef>
            </a:pPr>
            <a:endParaRPr lang="en-GB" sz="2400" dirty="0"/>
          </a:p>
          <a:p>
            <a:pPr>
              <a:lnSpc>
                <a:spcPct val="100000"/>
              </a:lnSpc>
              <a:spcBef>
                <a:spcPts val="1400"/>
              </a:spcBef>
            </a:pPr>
            <a:r>
              <a:rPr lang="en-GB" sz="2400" dirty="0" smtClean="0"/>
              <a:t> </a:t>
            </a:r>
            <a:r>
              <a:rPr lang="en-US" sz="2200" dirty="0" smtClean="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GitHub </a:t>
            </a:r>
            <a:r>
              <a:rPr lang="en-US" dirty="0" smtClean="0"/>
              <a:t>URL:</a:t>
            </a:r>
            <a:r>
              <a:rPr lang="en-US" dirty="0" smtClean="0">
                <a:hlinkClick r:id="rId3"/>
              </a:rPr>
              <a:t>EDA with Data </a:t>
            </a:r>
            <a:r>
              <a:rPr lang="en-US" dirty="0" err="1" smtClean="0">
                <a:hlinkClick r:id="rId3"/>
              </a:rPr>
              <a:t>visualisation</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GB" sz="2400" dirty="0"/>
              <a:t>Summary of SQL queries that were used: </a:t>
            </a:r>
            <a:endParaRPr lang="en-GB" sz="2400" dirty="0" smtClean="0"/>
          </a:p>
          <a:p>
            <a:pPr>
              <a:lnSpc>
                <a:spcPct val="100000"/>
              </a:lnSpc>
              <a:spcBef>
                <a:spcPts val="1400"/>
              </a:spcBef>
            </a:pPr>
            <a:r>
              <a:rPr lang="en-GB" sz="2400" dirty="0" smtClean="0"/>
              <a:t> </a:t>
            </a:r>
            <a:r>
              <a:rPr lang="en-GB" sz="2400" dirty="0"/>
              <a:t>Display the names of the unique launch sites in the space </a:t>
            </a:r>
            <a:r>
              <a:rPr lang="en-GB" sz="2400" dirty="0" smtClean="0"/>
              <a:t>mission.</a:t>
            </a:r>
          </a:p>
          <a:p>
            <a:pPr>
              <a:lnSpc>
                <a:spcPct val="100000"/>
              </a:lnSpc>
              <a:spcBef>
                <a:spcPts val="1400"/>
              </a:spcBef>
            </a:pPr>
            <a:r>
              <a:rPr lang="en-GB" sz="2400" dirty="0"/>
              <a:t>Compare the payload mass with boosters launched by NASA (CRS</a:t>
            </a:r>
            <a:r>
              <a:rPr lang="en-GB" sz="2400" dirty="0" smtClean="0"/>
              <a:t>).</a:t>
            </a:r>
          </a:p>
          <a:p>
            <a:pPr>
              <a:lnSpc>
                <a:spcPct val="100000"/>
              </a:lnSpc>
              <a:spcBef>
                <a:spcPts val="1400"/>
              </a:spcBef>
            </a:pPr>
            <a:r>
              <a:rPr lang="en-GB" sz="2400" dirty="0"/>
              <a:t>Display average payload mass carried by booster version F9 </a:t>
            </a:r>
            <a:r>
              <a:rPr lang="en-GB" sz="2400" dirty="0" smtClean="0"/>
              <a:t>v1.1.</a:t>
            </a:r>
          </a:p>
          <a:p>
            <a:pPr>
              <a:lnSpc>
                <a:spcPct val="100000"/>
              </a:lnSpc>
              <a:spcBef>
                <a:spcPts val="1400"/>
              </a:spcBef>
            </a:pPr>
            <a:r>
              <a:rPr lang="en-GB" sz="2400" dirty="0"/>
              <a:t>List the total number of successful and failure mission </a:t>
            </a:r>
            <a:r>
              <a:rPr lang="en-GB" sz="2400" dirty="0" smtClean="0"/>
              <a:t>outcomes.</a:t>
            </a:r>
          </a:p>
          <a:p>
            <a:pPr>
              <a:lnSpc>
                <a:spcPct val="100000"/>
              </a:lnSpc>
              <a:spcBef>
                <a:spcPts val="1400"/>
              </a:spcBef>
            </a:pPr>
            <a:r>
              <a:rPr lang="en-GB" sz="2400" dirty="0"/>
              <a:t>Determine the dates of different landing </a:t>
            </a:r>
            <a:r>
              <a:rPr lang="en-GB" sz="2400" dirty="0" smtClean="0"/>
              <a:t>outcomes</a:t>
            </a:r>
            <a:endParaRPr lang="en-GB" sz="2400" dirty="0" smtClean="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 GitHub URL:</a:t>
            </a:r>
            <a:r>
              <a:rPr lang="en-US" sz="2200" dirty="0" smtClean="0">
                <a:solidFill>
                  <a:schemeClr val="accent3">
                    <a:lumMod val="25000"/>
                  </a:schemeClr>
                </a:solidFill>
                <a:latin typeface="Abadi" panose="020B0604020104020204" pitchFamily="34" charset="0"/>
                <a:hlinkClick r:id="rId3"/>
              </a:rPr>
              <a:t>EDA SQL</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GB" sz="2400" dirty="0"/>
              <a:t>Folium Markers were used to show the </a:t>
            </a:r>
            <a:r>
              <a:rPr lang="en-GB" sz="2400" dirty="0" err="1"/>
              <a:t>SpaceX</a:t>
            </a:r>
            <a:r>
              <a:rPr lang="en-GB" sz="2400" dirty="0"/>
              <a:t> launch sites and their nearest important landmarks like railways, highways, cities and coastlines</a:t>
            </a:r>
            <a:r>
              <a:rPr lang="en-GB" sz="2400" dirty="0" smtClean="0"/>
              <a:t>.</a:t>
            </a:r>
          </a:p>
          <a:p>
            <a:pPr>
              <a:lnSpc>
                <a:spcPct val="100000"/>
              </a:lnSpc>
              <a:spcBef>
                <a:spcPts val="1400"/>
              </a:spcBef>
            </a:pPr>
            <a:r>
              <a:rPr lang="en-GB" sz="2400" dirty="0"/>
              <a:t>Polylines were used to connect the launch sites to their nearest land marks</a:t>
            </a:r>
            <a:r>
              <a:rPr lang="en-GB" sz="2400" dirty="0" smtClean="0"/>
              <a:t>.</a:t>
            </a:r>
          </a:p>
          <a:p>
            <a:pPr>
              <a:lnSpc>
                <a:spcPct val="100000"/>
              </a:lnSpc>
              <a:spcBef>
                <a:spcPts val="1400"/>
              </a:spcBef>
            </a:pPr>
            <a:r>
              <a:rPr lang="en-GB" sz="2400" dirty="0"/>
              <a:t>Furthermore, Folium Circles were used to highlight circle area of launch sites</a:t>
            </a:r>
            <a:r>
              <a:rPr lang="en-GB" sz="2400" dirty="0" smtClean="0"/>
              <a:t>.</a:t>
            </a:r>
          </a:p>
          <a:p>
            <a:pPr>
              <a:lnSpc>
                <a:spcPct val="100000"/>
              </a:lnSpc>
              <a:spcBef>
                <a:spcPts val="1400"/>
              </a:spcBef>
            </a:pPr>
            <a:r>
              <a:rPr lang="en-GB" sz="2400" dirty="0"/>
              <a:t>• In order to mark the success/failed launches for each site, marker clusters were used on the map. Whereby Red represents rocket launch failures while Green represents the successes. </a:t>
            </a:r>
            <a:endParaRPr lang="en-GB" sz="2400" dirty="0" smtClean="0"/>
          </a:p>
          <a:p>
            <a:pPr>
              <a:lnSpc>
                <a:spcPct val="100000"/>
              </a:lnSpc>
              <a:spcBef>
                <a:spcPts val="1400"/>
              </a:spcBef>
            </a:pPr>
            <a:r>
              <a:rPr lang="en-US" sz="2200" dirty="0" smtClean="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GitHub </a:t>
            </a:r>
            <a:r>
              <a:rPr lang="en-US" sz="2200" dirty="0" smtClean="0">
                <a:solidFill>
                  <a:schemeClr val="accent3">
                    <a:lumMod val="25000"/>
                  </a:schemeClr>
                </a:solidFill>
                <a:latin typeface="Abadi" panose="020B0604020104020204" pitchFamily="34" charset="0"/>
              </a:rPr>
              <a:t>URL:</a:t>
            </a:r>
            <a:r>
              <a:rPr lang="en-US" sz="2200" dirty="0" smtClean="0">
                <a:solidFill>
                  <a:schemeClr val="accent3">
                    <a:lumMod val="25000"/>
                  </a:schemeClr>
                </a:solidFill>
                <a:latin typeface="Abadi" panose="020B0604020104020204" pitchFamily="34" charset="0"/>
                <a:hlinkClick r:id="rId4"/>
              </a:rPr>
              <a:t>Interactive map with Folium</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GB" sz="2400" dirty="0"/>
              <a:t>Pie charts and scatter charts were used to visualize the launch records of </a:t>
            </a:r>
            <a:r>
              <a:rPr lang="en-GB" sz="2400" dirty="0" err="1" smtClean="0"/>
              <a:t>SpaceX</a:t>
            </a:r>
            <a:endParaRPr lang="en-GB" sz="2400" dirty="0" smtClean="0"/>
          </a:p>
          <a:p>
            <a:pPr>
              <a:lnSpc>
                <a:spcPct val="100000"/>
              </a:lnSpc>
              <a:spcBef>
                <a:spcPts val="1400"/>
              </a:spcBef>
            </a:pPr>
            <a:r>
              <a:rPr lang="en-GB" sz="2400" dirty="0"/>
              <a:t>These charts displayed the rocket launch success rate per launch site. We are were able to get an understanding of the factors that may have been influencing the success rate at each site. Such as the payload mass and booster </a:t>
            </a:r>
            <a:r>
              <a:rPr lang="en-GB" sz="2400" dirty="0" smtClean="0"/>
              <a:t>versions</a:t>
            </a:r>
          </a:p>
          <a:p>
            <a:pPr>
              <a:lnSpc>
                <a:spcPct val="100000"/>
              </a:lnSpc>
              <a:spcBef>
                <a:spcPts val="1400"/>
              </a:spcBef>
            </a:pPr>
            <a:r>
              <a:rPr lang="en-GB" sz="2400" dirty="0"/>
              <a:t>Successful launches were represented by 1 while failures were represented by 0 </a:t>
            </a:r>
          </a:p>
          <a:p>
            <a:pPr>
              <a:lnSpc>
                <a:spcPct val="100000"/>
              </a:lnSpc>
              <a:spcBef>
                <a:spcPts val="1400"/>
              </a:spcBef>
            </a:pPr>
            <a:r>
              <a:rPr lang="en-US" sz="2200" dirty="0" smtClean="0">
                <a:solidFill>
                  <a:schemeClr val="accent3">
                    <a:lumMod val="25000"/>
                  </a:schemeClr>
                </a:solidFill>
                <a:latin typeface="Abadi" panose="020B0604020104020204" pitchFamily="34" charset="0"/>
              </a:rPr>
              <a:t>GitHub URL:</a:t>
            </a:r>
            <a:r>
              <a:rPr lang="en-US" sz="2200" dirty="0" smtClean="0">
                <a:solidFill>
                  <a:schemeClr val="accent3">
                    <a:lumMod val="25000"/>
                  </a:schemeClr>
                </a:solidFill>
                <a:latin typeface="Abadi" panose="020B0604020104020204" pitchFamily="34" charset="0"/>
                <a:hlinkClick r:id="rId3"/>
              </a:rPr>
              <a:t>DASHBOARD WITH PLOTLY DASH</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 y="1875054"/>
            <a:ext cx="5181599" cy="4351338"/>
          </a:xfrm>
          <a:prstGeom prst="rect">
            <a:avLst/>
          </a:prstGeom>
        </p:spPr>
        <p:txBody>
          <a:bodyPr>
            <a:normAutofit fontScale="85000" lnSpcReduction="20000"/>
          </a:bodyPr>
          <a:lstStyle/>
          <a:p>
            <a:pPr marL="0" indent="0">
              <a:lnSpc>
                <a:spcPct val="100000"/>
              </a:lnSpc>
              <a:spcBef>
                <a:spcPts val="1400"/>
              </a:spcBef>
              <a:buNone/>
            </a:pPr>
            <a:r>
              <a:rPr lang="en-GB" sz="2400" dirty="0" err="1"/>
              <a:t>Scikit</a:t>
            </a:r>
            <a:r>
              <a:rPr lang="en-GB" sz="2400" dirty="0"/>
              <a:t>-learn is the primary ML(machine learning) library that was used for predictive analysis. The following took </a:t>
            </a:r>
            <a:r>
              <a:rPr lang="en-GB" sz="2400" dirty="0" smtClean="0"/>
              <a:t>place:</a:t>
            </a:r>
          </a:p>
          <a:p>
            <a:pPr>
              <a:lnSpc>
                <a:spcPct val="100000"/>
              </a:lnSpc>
              <a:spcBef>
                <a:spcPts val="1400"/>
              </a:spcBef>
            </a:pPr>
            <a:r>
              <a:rPr lang="en-GB" sz="2400" dirty="0"/>
              <a:t>Created a machine learning pipeline to predict if the first stage will land given the </a:t>
            </a:r>
            <a:r>
              <a:rPr lang="en-GB" sz="2400" dirty="0" smtClean="0"/>
              <a:t>data.</a:t>
            </a:r>
          </a:p>
          <a:p>
            <a:pPr>
              <a:lnSpc>
                <a:spcPct val="100000"/>
              </a:lnSpc>
              <a:spcBef>
                <a:spcPts val="1400"/>
              </a:spcBef>
            </a:pPr>
            <a:r>
              <a:rPr lang="en-GB" sz="2400" dirty="0"/>
              <a:t>Using </a:t>
            </a:r>
            <a:r>
              <a:rPr lang="en-GB" sz="2400" dirty="0" err="1"/>
              <a:t>GridSearchCV</a:t>
            </a:r>
            <a:r>
              <a:rPr lang="en-GB" sz="2400" dirty="0"/>
              <a:t>, found the best ML method for predictions</a:t>
            </a:r>
            <a:r>
              <a:rPr lang="en-GB" sz="2400" dirty="0" smtClean="0"/>
              <a:t>.</a:t>
            </a:r>
          </a:p>
          <a:p>
            <a:pPr>
              <a:lnSpc>
                <a:spcPct val="100000"/>
              </a:lnSpc>
              <a:spcBef>
                <a:spcPts val="1400"/>
              </a:spcBef>
            </a:pPr>
            <a:r>
              <a:rPr lang="en-GB" sz="2400" dirty="0"/>
              <a:t>Compared the predictions with the real labels</a:t>
            </a:r>
            <a:r>
              <a:rPr lang="en-GB" sz="2400" dirty="0" smtClean="0"/>
              <a:t>.</a:t>
            </a:r>
          </a:p>
          <a:p>
            <a:pPr>
              <a:lnSpc>
                <a:spcPct val="100000"/>
              </a:lnSpc>
              <a:spcBef>
                <a:spcPts val="1400"/>
              </a:spcBef>
            </a:pPr>
            <a:r>
              <a:rPr lang="en-GB" sz="2400" dirty="0"/>
              <a:t>he ML model scored an accuracy of 83.33% </a:t>
            </a:r>
            <a:endParaRPr lang="en-GB" sz="2400" dirty="0" smtClean="0"/>
          </a:p>
          <a:p>
            <a:pPr marL="0" indent="0">
              <a:lnSpc>
                <a:spcPct val="100000"/>
              </a:lnSpc>
              <a:spcBef>
                <a:spcPts val="1400"/>
              </a:spcBef>
              <a:buNone/>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 </a:t>
            </a:r>
            <a:r>
              <a:rPr lang="en-US" sz="2200" smtClean="0">
                <a:solidFill>
                  <a:schemeClr val="accent3">
                    <a:lumMod val="25000"/>
                  </a:schemeClr>
                </a:solidFill>
                <a:latin typeface="Abadi" panose="020B0604020104020204" pitchFamily="34" charset="0"/>
              </a:rPr>
              <a:t>GitHub URL:</a:t>
            </a:r>
            <a:r>
              <a:rPr lang="en-US" sz="2200" smtClean="0">
                <a:solidFill>
                  <a:schemeClr val="accent3">
                    <a:lumMod val="25000"/>
                  </a:schemeClr>
                </a:solidFill>
                <a:latin typeface="Abadi" panose="020B0604020104020204" pitchFamily="34" charset="0"/>
                <a:hlinkClick r:id="rId3"/>
              </a:rPr>
              <a:t>spacex machine learning</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7" name="Picture 6"/>
          <p:cNvPicPr>
            <a:picLocks noChangeAspect="1"/>
          </p:cNvPicPr>
          <p:nvPr/>
        </p:nvPicPr>
        <p:blipFill>
          <a:blip r:embed="rId4"/>
          <a:stretch>
            <a:fillRect/>
          </a:stretch>
        </p:blipFill>
        <p:spPr>
          <a:xfrm>
            <a:off x="5361709" y="1875054"/>
            <a:ext cx="6677891" cy="4351338"/>
          </a:xfrm>
          <a:prstGeom prst="rect">
            <a:avLst/>
          </a:prstGeom>
        </p:spPr>
      </p:pic>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9806211" cy="461987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exploratory data analysis has shown us that successful landing outcomes are somewhat correlated with flight number. It was also apparent that successful landing outcomes have had a significant increase since the year 2015.</a:t>
            </a:r>
          </a:p>
          <a:p>
            <a:pPr>
              <a:lnSpc>
                <a:spcPct val="100000"/>
              </a:lnSpc>
              <a:spcBef>
                <a:spcPts val="1400"/>
              </a:spcBef>
            </a:pPr>
            <a:r>
              <a:rPr lang="en-US" sz="2200" dirty="0">
                <a:solidFill>
                  <a:schemeClr val="accent3">
                    <a:lumMod val="25000"/>
                  </a:schemeClr>
                </a:solidFill>
                <a:latin typeface="Abadi" panose="020B0604020104020204" pitchFamily="34" charset="0"/>
              </a:rPr>
              <a:t>All launch sites are located near the coast line. Perhaps, this makes it easier to test rocket landings in the water.</a:t>
            </a:r>
          </a:p>
          <a:p>
            <a:pPr>
              <a:lnSpc>
                <a:spcPct val="100000"/>
              </a:lnSpc>
              <a:spcBef>
                <a:spcPts val="1400"/>
              </a:spcBef>
            </a:pPr>
            <a:r>
              <a:rPr lang="en-US" sz="2200" dirty="0">
                <a:solidFill>
                  <a:schemeClr val="accent3">
                    <a:lumMod val="25000"/>
                  </a:schemeClr>
                </a:solidFill>
                <a:latin typeface="Abadi" panose="020B0604020104020204" pitchFamily="34" charset="0"/>
              </a:rPr>
              <a:t>Furthermore, the sites are also located near highways and railways. This may facilitate transportation of equipment and research material.</a:t>
            </a:r>
          </a:p>
          <a:p>
            <a:pPr>
              <a:lnSpc>
                <a:spcPct val="100000"/>
              </a:lnSpc>
              <a:spcBef>
                <a:spcPts val="1400"/>
              </a:spcBef>
            </a:pPr>
            <a:r>
              <a:rPr lang="en-US" sz="2200" dirty="0">
                <a:solidFill>
                  <a:schemeClr val="accent3">
                    <a:lumMod val="25000"/>
                  </a:schemeClr>
                </a:solidFill>
                <a:latin typeface="Abadi" panose="020B0604020104020204" pitchFamily="34" charset="0"/>
              </a:rPr>
              <a:t>The machine learning models that were built, were able to predict the landing success of rockets with an accuracy score of 83.33%. This accuracy can be increased in future projects with more data.</a:t>
            </a:r>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1428750"/>
            <a:ext cx="4564278" cy="476250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r>
              <a:rPr lang="en-US" sz="2200" dirty="0" smtClean="0">
                <a:solidFill>
                  <a:schemeClr val="accent3">
                    <a:lumMod val="25000"/>
                  </a:schemeClr>
                </a:solidFill>
                <a:latin typeface="Abadi" panose="020B0604020104020204" pitchFamily="34" charset="0"/>
              </a:rPr>
              <a: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p:cNvPicPr>
            <a:picLocks noChangeAspect="1"/>
          </p:cNvPicPr>
          <p:nvPr/>
        </p:nvPicPr>
        <p:blipFill>
          <a:blip r:embed="rId3"/>
          <a:stretch>
            <a:fillRect/>
          </a:stretch>
        </p:blipFill>
        <p:spPr>
          <a:xfrm>
            <a:off x="4381500" y="1366837"/>
            <a:ext cx="7410450" cy="5060374"/>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fontScale="62500" lnSpcReduction="20000"/>
          </a:bodyPr>
          <a:lstStyle/>
          <a:p>
            <a:pPr>
              <a:lnSpc>
                <a:spcPct val="150000"/>
              </a:lnSpc>
              <a:spcBef>
                <a:spcPts val="1400"/>
              </a:spcBef>
            </a:pPr>
            <a:r>
              <a:rPr lang="en-ZA" altLang="en-CA" sz="2400" dirty="0">
                <a:solidFill>
                  <a:schemeClr val="accent3">
                    <a:lumMod val="25000"/>
                  </a:schemeClr>
                </a:solidFill>
                <a:latin typeface="Microsoft JhengHei" panose="020B0604030504040204" charset="-120"/>
                <a:ea typeface="Microsoft JhengHei" panose="020B0604030504040204" charset="-120"/>
              </a:rPr>
              <a:t>The </a:t>
            </a:r>
            <a:r>
              <a:rPr lang="en-ZA" altLang="en-CA" sz="2400" dirty="0">
                <a:solidFill>
                  <a:srgbClr val="0948CB"/>
                </a:solidFill>
                <a:latin typeface="Microsoft JhengHei" panose="020B0604030504040204" charset="-120"/>
                <a:ea typeface="Microsoft JhengHei" panose="020B0604030504040204" charset="-120"/>
              </a:rPr>
              <a:t>blue</a:t>
            </a:r>
            <a:r>
              <a:rPr lang="en-ZA" altLang="en-CA" sz="2400" dirty="0">
                <a:solidFill>
                  <a:schemeClr val="accent3">
                    <a:lumMod val="25000"/>
                  </a:schemeClr>
                </a:solidFill>
                <a:latin typeface="Microsoft JhengHei" panose="020B0604030504040204" charset="-120"/>
                <a:ea typeface="Microsoft JhengHei" panose="020B0604030504040204" charset="-120"/>
              </a:rPr>
              <a:t> dots represent the successful launches while the </a:t>
            </a:r>
            <a:r>
              <a:rPr lang="en-ZA" altLang="en-CA" sz="2400" dirty="0">
                <a:solidFill>
                  <a:srgbClr val="FF0000"/>
                </a:solidFill>
                <a:latin typeface="Microsoft JhengHei" panose="020B0604030504040204" charset="-120"/>
                <a:ea typeface="Microsoft JhengHei" panose="020B0604030504040204" charset="-120"/>
              </a:rPr>
              <a:t>red</a:t>
            </a:r>
            <a:r>
              <a:rPr lang="en-ZA" altLang="en-CA" sz="2400" dirty="0">
                <a:solidFill>
                  <a:schemeClr val="accent3">
                    <a:lumMod val="25000"/>
                  </a:schemeClr>
                </a:solidFill>
                <a:latin typeface="Microsoft JhengHei" panose="020B0604030504040204" charset="-120"/>
                <a:ea typeface="Microsoft JhengHei" panose="020B0604030504040204" charset="-120"/>
              </a:rPr>
              <a:t> dots represent unsuccessful launches.</a:t>
            </a:r>
          </a:p>
          <a:p>
            <a:pPr>
              <a:lnSpc>
                <a:spcPct val="150000"/>
              </a:lnSpc>
              <a:spcBef>
                <a:spcPts val="1400"/>
              </a:spcBef>
            </a:pPr>
            <a:r>
              <a:rPr lang="en-ZA" altLang="en-CA" sz="2400" dirty="0">
                <a:solidFill>
                  <a:schemeClr val="accent3">
                    <a:lumMod val="25000"/>
                  </a:schemeClr>
                </a:solidFill>
                <a:latin typeface="Microsoft JhengHei" panose="020B0604030504040204" charset="-120"/>
                <a:ea typeface="Microsoft JhengHei" panose="020B0604030504040204" charset="-120"/>
              </a:rPr>
              <a:t> For the VAFB-SLC </a:t>
            </a:r>
            <a:r>
              <a:rPr lang="en-ZA" altLang="en-CA" sz="2400" dirty="0" err="1">
                <a:solidFill>
                  <a:schemeClr val="accent3">
                    <a:lumMod val="25000"/>
                  </a:schemeClr>
                </a:solidFill>
                <a:latin typeface="Microsoft JhengHei" panose="020B0604030504040204" charset="-120"/>
                <a:ea typeface="Microsoft JhengHei" panose="020B0604030504040204" charset="-120"/>
              </a:rPr>
              <a:t>launchsite</a:t>
            </a:r>
            <a:r>
              <a:rPr lang="en-ZA" altLang="en-CA" sz="2400" dirty="0">
                <a:solidFill>
                  <a:schemeClr val="accent3">
                    <a:lumMod val="25000"/>
                  </a:schemeClr>
                </a:solidFill>
                <a:latin typeface="Microsoft JhengHei" panose="020B0604030504040204" charset="-120"/>
                <a:ea typeface="Microsoft JhengHei" panose="020B0604030504040204" charset="-120"/>
              </a:rPr>
              <a:t> there are no rockets launched for heavy payload mass </a:t>
            </a:r>
          </a:p>
          <a:p>
            <a:pPr>
              <a:lnSpc>
                <a:spcPct val="150000"/>
              </a:lnSpc>
              <a:spcBef>
                <a:spcPts val="1400"/>
              </a:spcBef>
            </a:pPr>
            <a:r>
              <a:rPr lang="en-ZA" altLang="en-CA" sz="2400" dirty="0">
                <a:solidFill>
                  <a:schemeClr val="accent3">
                    <a:lumMod val="25000"/>
                  </a:schemeClr>
                </a:solidFill>
                <a:latin typeface="Microsoft JhengHei" panose="020B0604030504040204" charset="-120"/>
                <a:ea typeface="Microsoft JhengHei" panose="020B0604030504040204" charset="-120"/>
              </a:rPr>
              <a:t>There seems to be a weak correlation between Payload and Launch Site and therefore decisions cannot be made using this metric.</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p:cNvPicPr>
            <a:picLocks noChangeAspect="1"/>
          </p:cNvPicPr>
          <p:nvPr/>
        </p:nvPicPr>
        <p:blipFill>
          <a:blip r:embed="rId3"/>
          <a:stretch>
            <a:fillRect/>
          </a:stretch>
        </p:blipFill>
        <p:spPr>
          <a:xfrm>
            <a:off x="4702248" y="1366837"/>
            <a:ext cx="7489751" cy="5491163"/>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fontScale="5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4" action="ppaction://hlinksldjump"/>
              </a:rPr>
              <a:t>Executive Summary</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5" action="ppaction://hlinksldjump"/>
              </a:rPr>
              <a:t>Introduction</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6" action="ppaction://hlinksldjump"/>
              </a:rPr>
              <a:t>Methodology</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7" action="ppaction://hlinksldjump"/>
              </a:rPr>
              <a:t>Insights Drawn From E.D.A</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8" action="ppaction://hlinksldjump"/>
              </a:rPr>
              <a:t>Launch Sites Proximities</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9" action="ppaction://hlinksldjump"/>
              </a:rPr>
              <a:t>Dashboard</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10" action="ppaction://hlinksldjump"/>
              </a:rPr>
              <a:t>Predictive Analytics</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11" action="ppaction://hlinksldjump"/>
              </a:rPr>
              <a:t>Results</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12" action="ppaction://hlinksldjump"/>
              </a:rPr>
              <a:t>Conclusion</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13" action="ppaction://hlinksldjump"/>
              </a:rPr>
              <a:t>Appendix</a:t>
            </a:r>
            <a:endParaRPr lang="en-US" sz="2200" dirty="0">
              <a:solidFill>
                <a:schemeClr val="accent3">
                  <a:lumMod val="25000"/>
                </a:schemeClr>
              </a:solidFill>
              <a:latin typeface="Abadi"/>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r>
              <a:rPr lang="en-US" sz="2000" dirty="0"/>
              <a:t>The orbit types </a:t>
            </a:r>
            <a:r>
              <a:rPr lang="en-US" sz="2000" b="1" dirty="0"/>
              <a:t>SSO</a:t>
            </a:r>
            <a:r>
              <a:rPr lang="en-US" sz="2000" dirty="0"/>
              <a:t>, </a:t>
            </a:r>
            <a:r>
              <a:rPr lang="en-US" sz="2000" b="1" dirty="0"/>
              <a:t>HEO</a:t>
            </a:r>
            <a:r>
              <a:rPr lang="en-US" sz="2000" dirty="0"/>
              <a:t>, </a:t>
            </a:r>
            <a:r>
              <a:rPr lang="en-US" sz="2000" b="1" dirty="0"/>
              <a:t>GEO</a:t>
            </a:r>
            <a:r>
              <a:rPr lang="en-US" sz="2000" dirty="0"/>
              <a:t> and </a:t>
            </a:r>
            <a:r>
              <a:rPr lang="en-US" sz="2000" b="1" dirty="0"/>
              <a:t>ES-L1</a:t>
            </a:r>
            <a:r>
              <a:rPr lang="en-US" sz="2000" dirty="0"/>
              <a:t> had the highest success rate.</a:t>
            </a:r>
            <a:endParaRPr lang="en-GB" sz="2000"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p:cNvPicPr>
            <a:picLocks noChangeAspect="1"/>
          </p:cNvPicPr>
          <p:nvPr/>
        </p:nvPicPr>
        <p:blipFill>
          <a:blip r:embed="rId3"/>
          <a:stretch>
            <a:fillRect/>
          </a:stretch>
        </p:blipFill>
        <p:spPr>
          <a:xfrm>
            <a:off x="5050970" y="1500187"/>
            <a:ext cx="6734629" cy="3857625"/>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I</a:t>
            </a:r>
            <a:r>
              <a:rPr lang="en-US" sz="2200" dirty="0" smtClean="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p:cNvPicPr>
            <a:picLocks noChangeAspect="1"/>
          </p:cNvPicPr>
          <p:nvPr/>
        </p:nvPicPr>
        <p:blipFill>
          <a:blip r:embed="rId3"/>
          <a:stretch>
            <a:fillRect/>
          </a:stretch>
        </p:blipFill>
        <p:spPr>
          <a:xfrm>
            <a:off x="4702249" y="1953532"/>
            <a:ext cx="6923694" cy="34385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146614" y="1523206"/>
            <a:ext cx="7736129"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a:t>
            </a:r>
            <a:r>
              <a:rPr lang="en-US" sz="2200" dirty="0" smtClean="0">
                <a:solidFill>
                  <a:schemeClr val="accent3">
                    <a:lumMod val="25000"/>
                  </a:schemeClr>
                </a:solidFill>
                <a:latin typeface="Abadi" panose="020B0604020104020204" pitchFamily="34" charset="0"/>
              </a:rPr>
              <a:t> observed </a:t>
            </a:r>
            <a:r>
              <a:rPr lang="en-US" sz="2200" dirty="0">
                <a:solidFill>
                  <a:schemeClr val="accent3">
                    <a:lumMod val="25000"/>
                  </a:schemeClr>
                </a:solidFill>
                <a:latin typeface="Abadi" panose="020B0604020104020204" pitchFamily="34" charset="0"/>
              </a:rPr>
              <a:t>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164114"/>
            <a:ext cx="9082607" cy="2360386"/>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spcBef>
                <a:spcPts val="1400"/>
              </a:spcBef>
            </a:pPr>
            <a:r>
              <a:rPr lang="en-US" sz="2200" dirty="0">
                <a:latin typeface="Abadi" panose="020B0604020104020204" pitchFamily="34" charset="0"/>
              </a:rPr>
              <a:t>From the </a:t>
            </a:r>
            <a:r>
              <a:rPr lang="en-US" sz="2200" dirty="0" err="1" smtClean="0">
                <a:latin typeface="Abadi" panose="020B0604020104020204" pitchFamily="34" charset="0"/>
              </a:rPr>
              <a:t>plot,I</a:t>
            </a:r>
            <a:r>
              <a:rPr lang="en-US" sz="2200" dirty="0" smtClean="0">
                <a:latin typeface="Abadi" panose="020B0604020104020204" pitchFamily="34" charset="0"/>
              </a:rPr>
              <a:t> observed that the </a:t>
            </a:r>
            <a:r>
              <a:rPr lang="en-US" sz="2200" dirty="0">
                <a:latin typeface="Abadi" panose="020B0604020104020204" pitchFamily="34" charset="0"/>
              </a:rPr>
              <a:t>success rate since 2013 kept on increasing till 2020.</a:t>
            </a:r>
          </a:p>
          <a:p>
            <a:pPr>
              <a:spcBef>
                <a:spcPts val="1400"/>
              </a:spcBef>
            </a:pPr>
            <a:endParaRPr lang="en-US" sz="2000" dirty="0"/>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p:cNvPicPr>
            <a:picLocks noChangeAspect="1"/>
          </p:cNvPicPr>
          <p:nvPr/>
        </p:nvPicPr>
        <p:blipFill>
          <a:blip r:embed="rId3"/>
          <a:stretch>
            <a:fillRect/>
          </a:stretch>
        </p:blipFill>
        <p:spPr>
          <a:xfrm>
            <a:off x="4426856" y="1581150"/>
            <a:ext cx="7561943" cy="3695700"/>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5315404"/>
          </a:xfrm>
          <a:prstGeom prst="rect">
            <a:avLst/>
          </a:prstGeom>
        </p:spPr>
        <p:txBody>
          <a:bodyPr>
            <a:normAutofit/>
          </a:bodyPr>
          <a:lstStyle/>
          <a:p>
            <a:pPr>
              <a:spcBef>
                <a:spcPts val="1400"/>
              </a:spcBef>
            </a:pPr>
            <a:r>
              <a:rPr lang="en-US" sz="2200" dirty="0">
                <a:latin typeface="Abadi" panose="020B0604020104020204" pitchFamily="34" charset="0"/>
              </a:rPr>
              <a:t>I</a:t>
            </a:r>
            <a:r>
              <a:rPr lang="en-US" sz="2200" dirty="0" smtClean="0">
                <a:latin typeface="Abadi" panose="020B0604020104020204" pitchFamily="34" charset="0"/>
              </a:rPr>
              <a:t> </a:t>
            </a:r>
            <a:r>
              <a:rPr lang="en-US" sz="2200" dirty="0">
                <a:latin typeface="Abadi" panose="020B0604020104020204" pitchFamily="34" charset="0"/>
              </a:rPr>
              <a:t>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a:t>
            </a:r>
            <a:r>
              <a:rPr lang="en-US" sz="2200" dirty="0" err="1">
                <a:latin typeface="Abadi" panose="020B0604020104020204" pitchFamily="34" charset="0"/>
              </a:rPr>
              <a:t>SpaceX</a:t>
            </a:r>
            <a:r>
              <a:rPr lang="en-US" sz="2200" dirty="0">
                <a:latin typeface="Abadi" panose="020B0604020104020204" pitchFamily="34" charset="0"/>
              </a:rPr>
              <a:t> data.</a:t>
            </a:r>
          </a:p>
          <a:p>
            <a:pPr>
              <a:spcBef>
                <a:spcPts val="1400"/>
              </a:spcBef>
            </a:pPr>
            <a:endParaRPr lang="en-US" sz="2000" dirty="0"/>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3"/>
          <a:stretch>
            <a:fillRect/>
          </a:stretch>
        </p:blipFill>
        <p:spPr>
          <a:xfrm>
            <a:off x="914400" y="3047999"/>
            <a:ext cx="9813824" cy="3379211"/>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5839" y="1422399"/>
            <a:ext cx="11073647" cy="6342743"/>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I</a:t>
            </a:r>
            <a:r>
              <a:rPr lang="en-US" sz="2200" dirty="0" smtClean="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used the query above to display 5 records where launch sites begin with `CCA</a:t>
            </a:r>
            <a:r>
              <a:rPr lang="en-US" sz="2200" dirty="0" smtClean="0">
                <a:solidFill>
                  <a:schemeClr val="accent3">
                    <a:lumMod val="25000"/>
                  </a:schemeClr>
                </a:solidFill>
                <a:latin typeface="Abadi" panose="020B0604020104020204" pitchFamily="34" charset="0"/>
              </a:rPr>
              <a:t>`</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3290546"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information in the table displays the total payload mass carried by boosters launched by NASA .</a:t>
            </a:r>
          </a:p>
          <a:p>
            <a:pPr>
              <a:lnSpc>
                <a:spcPct val="100000"/>
              </a:lnSpc>
              <a:spcBef>
                <a:spcPts val="1400"/>
              </a:spcBef>
            </a:pPr>
            <a:r>
              <a:rPr lang="en-US" sz="2200" dirty="0">
                <a:solidFill>
                  <a:schemeClr val="accent3">
                    <a:lumMod val="25000"/>
                  </a:schemeClr>
                </a:solidFill>
                <a:latin typeface="Abadi" panose="020B0604020104020204" pitchFamily="34" charset="0"/>
              </a:rPr>
              <a:t>It seems that </a:t>
            </a:r>
            <a:r>
              <a:rPr lang="en-US" sz="2200" i="1" dirty="0">
                <a:solidFill>
                  <a:schemeClr val="accent3">
                    <a:lumMod val="25000"/>
                  </a:schemeClr>
                </a:solidFill>
                <a:effectLst>
                  <a:outerShdw blurRad="38100" dist="38100" dir="2700000" algn="tl">
                    <a:srgbClr val="000000">
                      <a:alpha val="43137"/>
                    </a:srgbClr>
                  </a:outerShdw>
                </a:effectLst>
                <a:latin typeface="Abadi" panose="020B0604020104020204" pitchFamily="34" charset="0"/>
              </a:rPr>
              <a:t>NASA (CRS)</a:t>
            </a:r>
            <a:r>
              <a:rPr lang="en-US" sz="2200" dirty="0">
                <a:solidFill>
                  <a:schemeClr val="accent3">
                    <a:lumMod val="25000"/>
                  </a:schemeClr>
                </a:solidFill>
                <a:latin typeface="Abadi" panose="020B0604020104020204" pitchFamily="34" charset="0"/>
              </a:rPr>
              <a:t> had a significantly higher total payload mass </a:t>
            </a:r>
            <a:r>
              <a:rPr lang="en-US" sz="2200" dirty="0" smtClean="0">
                <a:solidFill>
                  <a:schemeClr val="accent3">
                    <a:lumMod val="25000"/>
                  </a:schemeClr>
                </a:solidFill>
                <a:latin typeface="Abadi" panose="020B0604020104020204" pitchFamily="34" charset="0"/>
              </a:rPr>
              <a:t>compared </a:t>
            </a:r>
            <a:r>
              <a:rPr lang="en-US" sz="2200" dirty="0">
                <a:solidFill>
                  <a:schemeClr val="accent3">
                    <a:lumMod val="25000"/>
                  </a:schemeClr>
                </a:solidFill>
                <a:latin typeface="Abadi" panose="020B0604020104020204" pitchFamily="34" charset="0"/>
              </a:rPr>
              <a:t>to the </a:t>
            </a:r>
            <a:r>
              <a:rPr lang="en-US" sz="2200" dirty="0" smtClean="0">
                <a:solidFill>
                  <a:schemeClr val="accent3">
                    <a:lumMod val="25000"/>
                  </a:schemeClr>
                </a:solidFill>
                <a:latin typeface="Abadi" panose="020B0604020104020204" pitchFamily="34" charset="0"/>
              </a:rPr>
              <a:t>rest</a:t>
            </a:r>
            <a:r>
              <a:rPr lang="en-US" sz="2200" dirty="0">
                <a:solidFill>
                  <a:schemeClr val="accent3">
                    <a:lumMod val="25000"/>
                  </a:schemeClr>
                </a:solidFill>
                <a:latin typeface="Abadi" panose="020B0604020104020204" pitchFamily="34" charset="0"/>
              </a:rPr>
              <a:t>.</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graphicFrame>
        <p:nvGraphicFramePr>
          <p:cNvPr id="6" name="Table 5"/>
          <p:cNvGraphicFramePr>
            <a:graphicFrameLocks noGrp="1"/>
          </p:cNvGraphicFramePr>
          <p:nvPr>
            <p:extLst>
              <p:ext uri="{D42A27DB-BD31-4B8C-83A1-F6EECF244321}">
                <p14:modId xmlns:p14="http://schemas.microsoft.com/office/powerpoint/2010/main" val="520132639"/>
              </p:ext>
            </p:extLst>
          </p:nvPr>
        </p:nvGraphicFramePr>
        <p:xfrm>
          <a:off x="5919606" y="1709420"/>
          <a:ext cx="5400803" cy="4445000"/>
        </p:xfrm>
        <a:graphic>
          <a:graphicData uri="http://schemas.openxmlformats.org/drawingml/2006/table">
            <a:tbl>
              <a:tblPr firstRow="1" bandRow="1">
                <a:tableStyleId>{5C22544A-7EE6-4342-B048-85BDC9FD1C3A}</a:tableStyleId>
              </a:tblPr>
              <a:tblGrid>
                <a:gridCol w="3235516">
                  <a:extLst>
                    <a:ext uri="{9D8B030D-6E8A-4147-A177-3AD203B41FA5}">
                      <a16:colId xmlns:a16="http://schemas.microsoft.com/office/drawing/2014/main" val="20000"/>
                    </a:ext>
                  </a:extLst>
                </a:gridCol>
                <a:gridCol w="2165287">
                  <a:extLst>
                    <a:ext uri="{9D8B030D-6E8A-4147-A177-3AD203B41FA5}">
                      <a16:colId xmlns:a16="http://schemas.microsoft.com/office/drawing/2014/main" val="20001"/>
                    </a:ext>
                  </a:extLst>
                </a:gridCol>
              </a:tblGrid>
              <a:tr h="0">
                <a:tc>
                  <a:txBody>
                    <a:bodyPr/>
                    <a:lstStyle/>
                    <a:p>
                      <a:pPr algn="r" fontAlgn="ctr"/>
                      <a:r>
                        <a:rPr lang="en-GB" b="1" dirty="0">
                          <a:effectLst/>
                        </a:rPr>
                        <a:t>Customer</a:t>
                      </a:r>
                    </a:p>
                  </a:txBody>
                  <a:tcPr anchor="ctr"/>
                </a:tc>
                <a:tc>
                  <a:txBody>
                    <a:bodyPr/>
                    <a:lstStyle/>
                    <a:p>
                      <a:pPr algn="r" fontAlgn="ctr"/>
                      <a:r>
                        <a:rPr lang="en-GB" b="1">
                          <a:effectLst/>
                        </a:rPr>
                        <a:t>Total_Payload_Mass</a:t>
                      </a:r>
                    </a:p>
                  </a:txBody>
                  <a:tcPr anchor="ctr"/>
                </a:tc>
                <a:extLst>
                  <a:ext uri="{0D108BD9-81ED-4DB2-BD59-A6C34878D82A}">
                    <a16:rowId xmlns:a16="http://schemas.microsoft.com/office/drawing/2014/main" val="10000"/>
                  </a:ext>
                </a:extLst>
              </a:tr>
              <a:tr h="370840">
                <a:tc>
                  <a:txBody>
                    <a:bodyPr/>
                    <a:lstStyle/>
                    <a:p>
                      <a:pPr algn="r" fontAlgn="ctr"/>
                      <a:r>
                        <a:rPr lang="en-GB">
                          <a:effectLst/>
                        </a:rPr>
                        <a:t>NASA (CRS)</a:t>
                      </a:r>
                    </a:p>
                  </a:txBody>
                  <a:tcPr anchor="ctr"/>
                </a:tc>
                <a:tc>
                  <a:txBody>
                    <a:bodyPr/>
                    <a:lstStyle/>
                    <a:p>
                      <a:pPr algn="r" fontAlgn="ctr"/>
                      <a:r>
                        <a:rPr lang="en-GB" dirty="0">
                          <a:effectLst/>
                        </a:rPr>
                        <a:t>45596</a:t>
                      </a:r>
                    </a:p>
                  </a:txBody>
                  <a:tcPr anchor="ctr"/>
                </a:tc>
                <a:extLst>
                  <a:ext uri="{0D108BD9-81ED-4DB2-BD59-A6C34878D82A}">
                    <a16:rowId xmlns:a16="http://schemas.microsoft.com/office/drawing/2014/main" val="10001"/>
                  </a:ext>
                </a:extLst>
              </a:tr>
              <a:tr h="370840">
                <a:tc>
                  <a:txBody>
                    <a:bodyPr/>
                    <a:lstStyle/>
                    <a:p>
                      <a:pPr algn="r" fontAlgn="ctr"/>
                      <a:r>
                        <a:rPr lang="en-GB">
                          <a:effectLst/>
                        </a:rPr>
                        <a:t>NASA (CCDev)</a:t>
                      </a:r>
                    </a:p>
                  </a:txBody>
                  <a:tcPr anchor="ctr"/>
                </a:tc>
                <a:tc>
                  <a:txBody>
                    <a:bodyPr/>
                    <a:lstStyle/>
                    <a:p>
                      <a:pPr algn="r" fontAlgn="ctr"/>
                      <a:r>
                        <a:rPr lang="en-GB">
                          <a:effectLst/>
                        </a:rPr>
                        <a:t>12530</a:t>
                      </a:r>
                    </a:p>
                  </a:txBody>
                  <a:tcPr anchor="ctr"/>
                </a:tc>
                <a:extLst>
                  <a:ext uri="{0D108BD9-81ED-4DB2-BD59-A6C34878D82A}">
                    <a16:rowId xmlns:a16="http://schemas.microsoft.com/office/drawing/2014/main" val="10002"/>
                  </a:ext>
                </a:extLst>
              </a:tr>
              <a:tr h="370840">
                <a:tc>
                  <a:txBody>
                    <a:bodyPr/>
                    <a:lstStyle/>
                    <a:p>
                      <a:pPr algn="r" fontAlgn="ctr"/>
                      <a:r>
                        <a:rPr lang="en-GB">
                          <a:effectLst/>
                        </a:rPr>
                        <a:t>NASA (CCP)</a:t>
                      </a:r>
                    </a:p>
                  </a:txBody>
                  <a:tcPr anchor="ctr"/>
                </a:tc>
                <a:tc>
                  <a:txBody>
                    <a:bodyPr/>
                    <a:lstStyle/>
                    <a:p>
                      <a:pPr algn="r" fontAlgn="ctr"/>
                      <a:r>
                        <a:rPr lang="en-GB">
                          <a:effectLst/>
                        </a:rPr>
                        <a:t>12500</a:t>
                      </a:r>
                    </a:p>
                  </a:txBody>
                  <a:tcPr anchor="ctr"/>
                </a:tc>
                <a:extLst>
                  <a:ext uri="{0D108BD9-81ED-4DB2-BD59-A6C34878D82A}">
                    <a16:rowId xmlns:a16="http://schemas.microsoft.com/office/drawing/2014/main" val="10003"/>
                  </a:ext>
                </a:extLst>
              </a:tr>
              <a:tr h="370840">
                <a:tc>
                  <a:txBody>
                    <a:bodyPr/>
                    <a:lstStyle/>
                    <a:p>
                      <a:pPr algn="r" fontAlgn="ctr"/>
                      <a:r>
                        <a:rPr lang="en-GB">
                          <a:effectLst/>
                        </a:rPr>
                        <a:t>NASA (CCD)</a:t>
                      </a:r>
                    </a:p>
                  </a:txBody>
                  <a:tcPr anchor="ctr"/>
                </a:tc>
                <a:tc>
                  <a:txBody>
                    <a:bodyPr/>
                    <a:lstStyle/>
                    <a:p>
                      <a:pPr algn="r" fontAlgn="ctr"/>
                      <a:r>
                        <a:rPr lang="en-GB">
                          <a:effectLst/>
                        </a:rPr>
                        <a:t>12055</a:t>
                      </a:r>
                    </a:p>
                  </a:txBody>
                  <a:tcPr anchor="ctr"/>
                </a:tc>
                <a:extLst>
                  <a:ext uri="{0D108BD9-81ED-4DB2-BD59-A6C34878D82A}">
                    <a16:rowId xmlns:a16="http://schemas.microsoft.com/office/drawing/2014/main" val="10004"/>
                  </a:ext>
                </a:extLst>
              </a:tr>
              <a:tr h="370840">
                <a:tc>
                  <a:txBody>
                    <a:bodyPr/>
                    <a:lstStyle/>
                    <a:p>
                      <a:pPr algn="r" fontAlgn="ctr"/>
                      <a:r>
                        <a:rPr lang="en-GB">
                          <a:effectLst/>
                        </a:rPr>
                        <a:t>NASA (CTS)</a:t>
                      </a:r>
                    </a:p>
                  </a:txBody>
                  <a:tcPr anchor="ctr"/>
                </a:tc>
                <a:tc>
                  <a:txBody>
                    <a:bodyPr/>
                    <a:lstStyle/>
                    <a:p>
                      <a:pPr algn="r" fontAlgn="ctr"/>
                      <a:r>
                        <a:rPr lang="en-GB">
                          <a:effectLst/>
                        </a:rPr>
                        <a:t>12050</a:t>
                      </a:r>
                    </a:p>
                  </a:txBody>
                  <a:tcPr anchor="ctr"/>
                </a:tc>
                <a:extLst>
                  <a:ext uri="{0D108BD9-81ED-4DB2-BD59-A6C34878D82A}">
                    <a16:rowId xmlns:a16="http://schemas.microsoft.com/office/drawing/2014/main" val="10005"/>
                  </a:ext>
                </a:extLst>
              </a:tr>
              <a:tr h="370840">
                <a:tc>
                  <a:txBody>
                    <a:bodyPr/>
                    <a:lstStyle/>
                    <a:p>
                      <a:pPr algn="r" fontAlgn="ctr"/>
                      <a:r>
                        <a:rPr lang="en-GB">
                          <a:effectLst/>
                        </a:rPr>
                        <a:t>NASA (CRS), Kacific 1</a:t>
                      </a:r>
                    </a:p>
                  </a:txBody>
                  <a:tcPr anchor="ctr"/>
                </a:tc>
                <a:tc>
                  <a:txBody>
                    <a:bodyPr/>
                    <a:lstStyle/>
                    <a:p>
                      <a:pPr algn="r" fontAlgn="ctr"/>
                      <a:r>
                        <a:rPr lang="en-GB">
                          <a:effectLst/>
                        </a:rPr>
                        <a:t>2617</a:t>
                      </a:r>
                    </a:p>
                  </a:txBody>
                  <a:tcPr anchor="ctr"/>
                </a:tc>
                <a:extLst>
                  <a:ext uri="{0D108BD9-81ED-4DB2-BD59-A6C34878D82A}">
                    <a16:rowId xmlns:a16="http://schemas.microsoft.com/office/drawing/2014/main" val="10006"/>
                  </a:ext>
                </a:extLst>
              </a:tr>
              <a:tr h="370840">
                <a:tc>
                  <a:txBody>
                    <a:bodyPr/>
                    <a:lstStyle/>
                    <a:p>
                      <a:pPr algn="r" fontAlgn="ctr"/>
                      <a:r>
                        <a:rPr lang="en-GB" dirty="0">
                          <a:effectLst/>
                        </a:rPr>
                        <a:t>NASA / NOAA / ESA / EUMETSAT</a:t>
                      </a:r>
                    </a:p>
                  </a:txBody>
                  <a:tcPr anchor="ctr"/>
                </a:tc>
                <a:tc>
                  <a:txBody>
                    <a:bodyPr/>
                    <a:lstStyle/>
                    <a:p>
                      <a:pPr algn="r" fontAlgn="ctr"/>
                      <a:r>
                        <a:rPr lang="en-GB">
                          <a:effectLst/>
                        </a:rPr>
                        <a:t>1192</a:t>
                      </a:r>
                    </a:p>
                  </a:txBody>
                  <a:tcPr anchor="ctr"/>
                </a:tc>
                <a:extLst>
                  <a:ext uri="{0D108BD9-81ED-4DB2-BD59-A6C34878D82A}">
                    <a16:rowId xmlns:a16="http://schemas.microsoft.com/office/drawing/2014/main" val="10007"/>
                  </a:ext>
                </a:extLst>
              </a:tr>
              <a:tr h="370840">
                <a:tc>
                  <a:txBody>
                    <a:bodyPr/>
                    <a:lstStyle/>
                    <a:p>
                      <a:pPr algn="r" fontAlgn="ctr"/>
                      <a:r>
                        <a:rPr lang="en-GB">
                          <a:effectLst/>
                        </a:rPr>
                        <a:t>NASA (LSP) NOAA CNES</a:t>
                      </a:r>
                    </a:p>
                  </a:txBody>
                  <a:tcPr anchor="ctr"/>
                </a:tc>
                <a:tc>
                  <a:txBody>
                    <a:bodyPr/>
                    <a:lstStyle/>
                    <a:p>
                      <a:pPr algn="r" fontAlgn="ctr"/>
                      <a:r>
                        <a:rPr lang="en-GB">
                          <a:effectLst/>
                        </a:rPr>
                        <a:t>553</a:t>
                      </a:r>
                    </a:p>
                  </a:txBody>
                  <a:tcPr anchor="ctr"/>
                </a:tc>
                <a:extLst>
                  <a:ext uri="{0D108BD9-81ED-4DB2-BD59-A6C34878D82A}">
                    <a16:rowId xmlns:a16="http://schemas.microsoft.com/office/drawing/2014/main" val="10008"/>
                  </a:ext>
                </a:extLst>
              </a:tr>
              <a:tr h="370840">
                <a:tc>
                  <a:txBody>
                    <a:bodyPr/>
                    <a:lstStyle/>
                    <a:p>
                      <a:pPr algn="r" fontAlgn="ctr"/>
                      <a:r>
                        <a:rPr lang="en-GB">
                          <a:effectLst/>
                        </a:rPr>
                        <a:t>NASA (COTS)</a:t>
                      </a:r>
                    </a:p>
                  </a:txBody>
                  <a:tcPr anchor="ctr"/>
                </a:tc>
                <a:tc>
                  <a:txBody>
                    <a:bodyPr/>
                    <a:lstStyle/>
                    <a:p>
                      <a:pPr algn="r" fontAlgn="ctr"/>
                      <a:r>
                        <a:rPr lang="en-GB">
                          <a:effectLst/>
                        </a:rPr>
                        <a:t>525</a:t>
                      </a:r>
                    </a:p>
                  </a:txBody>
                  <a:tcPr anchor="ctr"/>
                </a:tc>
                <a:extLst>
                  <a:ext uri="{0D108BD9-81ED-4DB2-BD59-A6C34878D82A}">
                    <a16:rowId xmlns:a16="http://schemas.microsoft.com/office/drawing/2014/main" val="10009"/>
                  </a:ext>
                </a:extLst>
              </a:tr>
              <a:tr h="370840">
                <a:tc>
                  <a:txBody>
                    <a:bodyPr/>
                    <a:lstStyle/>
                    <a:p>
                      <a:pPr algn="r" fontAlgn="ctr"/>
                      <a:r>
                        <a:rPr lang="en-GB">
                          <a:effectLst/>
                        </a:rPr>
                        <a:t>NASA (LSP)</a:t>
                      </a:r>
                    </a:p>
                  </a:txBody>
                  <a:tcPr anchor="ctr"/>
                </a:tc>
                <a:tc>
                  <a:txBody>
                    <a:bodyPr/>
                    <a:lstStyle/>
                    <a:p>
                      <a:pPr algn="r" fontAlgn="ctr"/>
                      <a:r>
                        <a:rPr lang="en-GB">
                          <a:effectLst/>
                        </a:rPr>
                        <a:t>362</a:t>
                      </a:r>
                    </a:p>
                  </a:txBody>
                  <a:tcPr anchor="ctr"/>
                </a:tc>
                <a:extLst>
                  <a:ext uri="{0D108BD9-81ED-4DB2-BD59-A6C34878D82A}">
                    <a16:rowId xmlns:a16="http://schemas.microsoft.com/office/drawing/2014/main" val="10010"/>
                  </a:ext>
                </a:extLst>
              </a:tr>
              <a:tr h="370840">
                <a:tc>
                  <a:txBody>
                    <a:bodyPr/>
                    <a:lstStyle/>
                    <a:p>
                      <a:pPr algn="r" fontAlgn="ctr"/>
                      <a:r>
                        <a:rPr lang="en-GB" dirty="0">
                          <a:effectLst/>
                        </a:rPr>
                        <a:t>NASA (COTS) NRO</a:t>
                      </a:r>
                    </a:p>
                  </a:txBody>
                  <a:tcPr anchor="ctr"/>
                </a:tc>
                <a:tc>
                  <a:txBody>
                    <a:bodyPr/>
                    <a:lstStyle/>
                    <a:p>
                      <a:pPr algn="r" fontAlgn="ctr"/>
                      <a:r>
                        <a:rPr lang="en-GB" dirty="0">
                          <a:effectLst/>
                        </a:rPr>
                        <a:t>0</a:t>
                      </a:r>
                    </a:p>
                  </a:txBody>
                  <a:tcPr anchor="ct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spcBef>
                <a:spcPts val="1400"/>
              </a:spcBef>
            </a:pPr>
            <a:r>
              <a:rPr lang="en-US" sz="2400" dirty="0">
                <a:latin typeface="Abadi" panose="020B0604020104020204" pitchFamily="34" charset="0"/>
              </a:rPr>
              <a:t>I</a:t>
            </a:r>
            <a:r>
              <a:rPr lang="en-US" sz="2400" dirty="0" smtClean="0">
                <a:latin typeface="Abadi" panose="020B0604020104020204" pitchFamily="34" charset="0"/>
              </a:rPr>
              <a:t> </a:t>
            </a:r>
            <a:r>
              <a:rPr lang="en-US" sz="2400" dirty="0">
                <a:latin typeface="Abadi" panose="020B0604020104020204" pitchFamily="34" charset="0"/>
              </a:rPr>
              <a:t>calculated the average payload mass carried by booster version F9 v1.1 as 2928.4</a:t>
            </a:r>
          </a:p>
          <a:p>
            <a:pPr>
              <a:spcBef>
                <a:spcPts val="1400"/>
              </a:spcBef>
            </a:pPr>
            <a:endParaRPr lang="en-US" sz="2400" dirty="0"/>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4"/>
          <a:stretch>
            <a:fillRect/>
          </a:stretch>
        </p:blipFill>
        <p:spPr>
          <a:xfrm>
            <a:off x="3704096" y="2217936"/>
            <a:ext cx="8167606" cy="4640063"/>
          </a:xfrm>
          <a:prstGeom prst="rect">
            <a:avLst/>
          </a:prstGeom>
          <a:effectLst/>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47801"/>
            <a:ext cx="4297289" cy="5200650"/>
          </a:xfrm>
          <a:prstGeom prst="rect">
            <a:avLst/>
          </a:prstGeom>
        </p:spPr>
        <p:txBody>
          <a:bodyPr lIns="91440" tIns="45720" rIns="91440" bIns="45720" anchor="t">
            <a:normAutofit/>
          </a:bodyPr>
          <a:lstStyle/>
          <a:p>
            <a:pPr>
              <a:spcBef>
                <a:spcPts val="1400"/>
              </a:spcBef>
            </a:pPr>
            <a:r>
              <a:rPr lang="en-US" sz="2400" dirty="0" smtClean="0">
                <a:latin typeface="Abadi" panose="020B0604020104020204" pitchFamily="34" charset="0"/>
              </a:rPr>
              <a:t>Using the min(date) </a:t>
            </a:r>
            <a:r>
              <a:rPr lang="en-US" sz="2400" dirty="0" err="1" smtClean="0">
                <a:latin typeface="Abadi" panose="020B0604020104020204" pitchFamily="34" charset="0"/>
              </a:rPr>
              <a:t>function,I</a:t>
            </a:r>
            <a:r>
              <a:rPr lang="en-US" sz="2400" dirty="0" smtClean="0">
                <a:latin typeface="Abadi" panose="020B0604020104020204" pitchFamily="34" charset="0"/>
              </a:rPr>
              <a:t> </a:t>
            </a:r>
            <a:r>
              <a:rPr lang="en-US" sz="2400" dirty="0">
                <a:latin typeface="Abadi" panose="020B0604020104020204" pitchFamily="34" charset="0"/>
              </a:rPr>
              <a:t>observed that the dates of the first successful landing outcome on ground pad was 22</a:t>
            </a:r>
            <a:r>
              <a:rPr lang="en-US" sz="2400" baseline="30000" dirty="0">
                <a:latin typeface="Abadi" panose="020B0604020104020204" pitchFamily="34" charset="0"/>
              </a:rPr>
              <a:t>nd</a:t>
            </a:r>
            <a:r>
              <a:rPr lang="en-US" sz="2400" dirty="0">
                <a:latin typeface="Abadi" panose="020B0604020104020204" pitchFamily="34" charset="0"/>
              </a:rPr>
              <a:t> December 2015</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10" name="Picture 9">
            <a:extLst>
              <a:ext uri="{FF2B5EF4-FFF2-40B4-BE49-F238E27FC236}">
                <a16:creationId xmlns:a16="http://schemas.microsoft.com/office/drawing/2014/main" id="{D5B751AB-189D-48E0-B627-B1B93BAF0FF7}"/>
              </a:ext>
            </a:extLst>
          </p:cNvPr>
          <p:cNvPicPr>
            <a:picLocks noChangeAspect="1"/>
          </p:cNvPicPr>
          <p:nvPr/>
        </p:nvPicPr>
        <p:blipFill>
          <a:blip r:embed="rId3"/>
          <a:stretch>
            <a:fillRect/>
          </a:stretch>
        </p:blipFill>
        <p:spPr>
          <a:xfrm>
            <a:off x="5295320" y="1447801"/>
            <a:ext cx="6253212" cy="4782518"/>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03336"/>
            <a:ext cx="4003468" cy="5176433"/>
          </a:xfrm>
          <a:prstGeom prst="rect">
            <a:avLst/>
          </a:prstGeom>
        </p:spPr>
        <p:txBody>
          <a:bodyPr lIns="91440" tIns="45720" rIns="91440" bIns="45720" anchor="t">
            <a:normAutofit/>
          </a:bodyPr>
          <a:lstStyle/>
          <a:p>
            <a:pPr>
              <a:spcBef>
                <a:spcPts val="1400"/>
              </a:spcBef>
            </a:pPr>
            <a:r>
              <a:rPr lang="en-US" sz="2400" dirty="0" smtClean="0">
                <a:latin typeface="Abadi" panose="020B0604020104020204" pitchFamily="34" charset="0"/>
              </a:rPr>
              <a:t>I </a:t>
            </a:r>
            <a:r>
              <a:rPr lang="en-US" sz="2400" dirty="0">
                <a:latin typeface="Abadi" panose="020B0604020104020204" pitchFamily="34" charset="0"/>
              </a:rPr>
              <a:t>used the </a:t>
            </a:r>
            <a:r>
              <a:rPr lang="en-US" sz="2400" b="1" dirty="0">
                <a:latin typeface="Abadi" panose="020B0604020104020204" pitchFamily="34" charset="0"/>
              </a:rPr>
              <a:t>WHERE</a:t>
            </a:r>
            <a:r>
              <a:rPr lang="en-US" sz="2400" dirty="0">
                <a:latin typeface="Abadi" panose="020B0604020104020204" pitchFamily="34" charset="0"/>
              </a:rPr>
              <a:t> clause to filter for boosters which have successfully landed on drone ship and applied the </a:t>
            </a:r>
            <a:r>
              <a:rPr lang="en-US" sz="2400" b="1" dirty="0">
                <a:latin typeface="Abadi" panose="020B0604020104020204" pitchFamily="34" charset="0"/>
              </a:rPr>
              <a:t>AND</a:t>
            </a:r>
            <a:r>
              <a:rPr lang="en-US" sz="2400" dirty="0">
                <a:latin typeface="Abadi" panose="020B0604020104020204" pitchFamily="34" charset="0"/>
              </a:rPr>
              <a:t> condition to determine successful landing with payload mass greater than 4000 but less than 6000</a:t>
            </a:r>
          </a:p>
          <a:p>
            <a:pPr>
              <a:spcBef>
                <a:spcPts val="1400"/>
              </a:spcBef>
            </a:pPr>
            <a:endParaRPr lang="en-US" sz="2400" dirty="0"/>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6" name="Picture 5">
            <a:extLst>
              <a:ext uri="{FF2B5EF4-FFF2-40B4-BE49-F238E27FC236}">
                <a16:creationId xmlns:a16="http://schemas.microsoft.com/office/drawing/2014/main" id="{8BE87361-909F-45C4-896B-C2764CBD18B5}"/>
              </a:ext>
            </a:extLst>
          </p:cNvPr>
          <p:cNvPicPr>
            <a:picLocks noChangeAspect="1"/>
          </p:cNvPicPr>
          <p:nvPr/>
        </p:nvPicPr>
        <p:blipFill>
          <a:blip r:embed="rId3"/>
          <a:stretch>
            <a:fillRect/>
          </a:stretch>
        </p:blipFill>
        <p:spPr>
          <a:xfrm>
            <a:off x="5176435" y="1503336"/>
            <a:ext cx="6679768" cy="4563761"/>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269242"/>
            <a:ext cx="11308258" cy="5588758"/>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GB" sz="2200" dirty="0">
                <a:solidFill>
                  <a:schemeClr val="accent3">
                    <a:lumMod val="25000"/>
                  </a:schemeClr>
                </a:solidFill>
                <a:latin typeface="Abadi" panose="020B0604020104020204" pitchFamily="34" charset="0"/>
              </a:rPr>
              <a:t>Summary of methodologies</a:t>
            </a:r>
          </a:p>
          <a:p>
            <a:pPr marL="0" indent="0">
              <a:lnSpc>
                <a:spcPct val="100000"/>
              </a:lnSpc>
              <a:spcBef>
                <a:spcPts val="1400"/>
              </a:spcBef>
              <a:buNone/>
            </a:pPr>
            <a:r>
              <a:rPr lang="en-GB" sz="2200" dirty="0">
                <a:solidFill>
                  <a:schemeClr val="accent3">
                    <a:lumMod val="25000"/>
                  </a:schemeClr>
                </a:solidFill>
                <a:latin typeface="Abadi" panose="020B0604020104020204" pitchFamily="34" charset="0"/>
              </a:rPr>
              <a:t>- Data collection</a:t>
            </a:r>
          </a:p>
          <a:p>
            <a:pPr marL="0" indent="0">
              <a:lnSpc>
                <a:spcPct val="100000"/>
              </a:lnSpc>
              <a:spcBef>
                <a:spcPts val="1400"/>
              </a:spcBef>
              <a:buNone/>
            </a:pPr>
            <a:r>
              <a:rPr lang="en-GB" sz="2200" dirty="0">
                <a:solidFill>
                  <a:schemeClr val="accent3">
                    <a:lumMod val="25000"/>
                  </a:schemeClr>
                </a:solidFill>
                <a:latin typeface="Abadi" panose="020B0604020104020204" pitchFamily="34" charset="0"/>
              </a:rPr>
              <a:t>- Data wrangling</a:t>
            </a:r>
          </a:p>
          <a:p>
            <a:pPr marL="0" indent="0">
              <a:lnSpc>
                <a:spcPct val="100000"/>
              </a:lnSpc>
              <a:spcBef>
                <a:spcPts val="1400"/>
              </a:spcBef>
              <a:buNone/>
            </a:pPr>
            <a:r>
              <a:rPr lang="en-GB" sz="2200" dirty="0">
                <a:solidFill>
                  <a:schemeClr val="accent3">
                    <a:lumMod val="25000"/>
                  </a:schemeClr>
                </a:solidFill>
                <a:latin typeface="Abadi" panose="020B0604020104020204" pitchFamily="34" charset="0"/>
              </a:rPr>
              <a:t>- Exploratory Data Analysis with Data Visualization</a:t>
            </a:r>
          </a:p>
          <a:p>
            <a:pPr marL="0" indent="0">
              <a:lnSpc>
                <a:spcPct val="100000"/>
              </a:lnSpc>
              <a:spcBef>
                <a:spcPts val="1400"/>
              </a:spcBef>
              <a:buNone/>
            </a:pPr>
            <a:r>
              <a:rPr lang="en-GB" sz="2200" dirty="0">
                <a:solidFill>
                  <a:schemeClr val="accent3">
                    <a:lumMod val="25000"/>
                  </a:schemeClr>
                </a:solidFill>
                <a:latin typeface="Abadi" panose="020B0604020104020204" pitchFamily="34" charset="0"/>
              </a:rPr>
              <a:t>- Exploratory Data Analysis with SQL</a:t>
            </a:r>
          </a:p>
          <a:p>
            <a:pPr marL="0" indent="0">
              <a:lnSpc>
                <a:spcPct val="100000"/>
              </a:lnSpc>
              <a:spcBef>
                <a:spcPts val="1400"/>
              </a:spcBef>
              <a:buNone/>
            </a:pPr>
            <a:r>
              <a:rPr lang="en-GB" sz="2200" dirty="0">
                <a:solidFill>
                  <a:schemeClr val="accent3">
                    <a:lumMod val="25000"/>
                  </a:schemeClr>
                </a:solidFill>
                <a:latin typeface="Abadi" panose="020B0604020104020204" pitchFamily="34" charset="0"/>
              </a:rPr>
              <a:t>- Building an interactive map with Folium</a:t>
            </a:r>
          </a:p>
          <a:p>
            <a:pPr marL="0" indent="0">
              <a:lnSpc>
                <a:spcPct val="100000"/>
              </a:lnSpc>
              <a:spcBef>
                <a:spcPts val="1400"/>
              </a:spcBef>
              <a:buNone/>
            </a:pPr>
            <a:r>
              <a:rPr lang="en-GB" sz="2200" dirty="0">
                <a:solidFill>
                  <a:schemeClr val="accent3">
                    <a:lumMod val="25000"/>
                  </a:schemeClr>
                </a:solidFill>
                <a:latin typeface="Abadi" panose="020B0604020104020204" pitchFamily="34" charset="0"/>
              </a:rPr>
              <a:t>- Building a Dashboard with </a:t>
            </a:r>
            <a:r>
              <a:rPr lang="en-GB" sz="2200" dirty="0" err="1">
                <a:solidFill>
                  <a:schemeClr val="accent3">
                    <a:lumMod val="25000"/>
                  </a:schemeClr>
                </a:solidFill>
                <a:latin typeface="Abadi" panose="020B0604020104020204" pitchFamily="34" charset="0"/>
              </a:rPr>
              <a:t>Plotly</a:t>
            </a:r>
            <a:r>
              <a:rPr lang="en-GB" sz="2200" dirty="0">
                <a:solidFill>
                  <a:schemeClr val="accent3">
                    <a:lumMod val="25000"/>
                  </a:schemeClr>
                </a:solidFill>
                <a:latin typeface="Abadi" panose="020B0604020104020204" pitchFamily="34" charset="0"/>
              </a:rPr>
              <a:t> Dash</a:t>
            </a:r>
          </a:p>
          <a:p>
            <a:pPr marL="0" indent="0">
              <a:lnSpc>
                <a:spcPct val="100000"/>
              </a:lnSpc>
              <a:spcBef>
                <a:spcPts val="1400"/>
              </a:spcBef>
              <a:buNone/>
            </a:pPr>
            <a:r>
              <a:rPr lang="en-GB" sz="2200" dirty="0">
                <a:solidFill>
                  <a:schemeClr val="accent3">
                    <a:lumMod val="25000"/>
                  </a:schemeClr>
                </a:solidFill>
                <a:latin typeface="Abadi" panose="020B0604020104020204" pitchFamily="34" charset="0"/>
              </a:rPr>
              <a:t>- Predictive analysis (Classification)</a:t>
            </a:r>
          </a:p>
          <a:p>
            <a:pPr marL="0" indent="0">
              <a:lnSpc>
                <a:spcPct val="100000"/>
              </a:lnSpc>
              <a:spcBef>
                <a:spcPts val="1400"/>
              </a:spcBef>
              <a:buNone/>
            </a:pPr>
            <a:r>
              <a:rPr lang="en-GB" sz="2200" dirty="0">
                <a:solidFill>
                  <a:schemeClr val="accent3">
                    <a:lumMod val="25000"/>
                  </a:schemeClr>
                </a:solidFill>
                <a:latin typeface="Abadi" panose="020B0604020104020204" pitchFamily="34" charset="0"/>
              </a:rPr>
              <a:t>Summary of all results</a:t>
            </a:r>
          </a:p>
          <a:p>
            <a:pPr marL="0" indent="0">
              <a:lnSpc>
                <a:spcPct val="100000"/>
              </a:lnSpc>
              <a:spcBef>
                <a:spcPts val="1400"/>
              </a:spcBef>
              <a:buNone/>
            </a:pPr>
            <a:r>
              <a:rPr lang="en-GB" sz="2200" dirty="0">
                <a:solidFill>
                  <a:schemeClr val="accent3">
                    <a:lumMod val="25000"/>
                  </a:schemeClr>
                </a:solidFill>
                <a:latin typeface="Abadi" panose="020B0604020104020204" pitchFamily="34" charset="0"/>
              </a:rPr>
              <a:t>- Exploratory Data Analysis results </a:t>
            </a:r>
          </a:p>
          <a:p>
            <a:pPr marL="0" indent="0">
              <a:lnSpc>
                <a:spcPct val="100000"/>
              </a:lnSpc>
              <a:spcBef>
                <a:spcPts val="1400"/>
              </a:spcBef>
              <a:buNone/>
            </a:pPr>
            <a:r>
              <a:rPr lang="en-GB" sz="2200" dirty="0">
                <a:solidFill>
                  <a:schemeClr val="accent3">
                    <a:lumMod val="25000"/>
                  </a:schemeClr>
                </a:solidFill>
                <a:latin typeface="Abadi" panose="020B0604020104020204" pitchFamily="34" charset="0"/>
              </a:rPr>
              <a:t>- Interactive analytics demo in screenshots </a:t>
            </a:r>
          </a:p>
          <a:p>
            <a:pPr marL="0" indent="0">
              <a:lnSpc>
                <a:spcPct val="100000"/>
              </a:lnSpc>
              <a:spcBef>
                <a:spcPts val="1400"/>
              </a:spcBef>
              <a:buNone/>
            </a:pPr>
            <a:r>
              <a:rPr lang="en-GB" sz="2200" dirty="0">
                <a:solidFill>
                  <a:schemeClr val="accent3">
                    <a:lumMod val="25000"/>
                  </a:schemeClr>
                </a:solidFill>
                <a:latin typeface="Abadi" panose="020B0604020104020204" pitchFamily="34" charset="0"/>
              </a:rPr>
              <a:t>- Predictive analysis </a:t>
            </a:r>
            <a:r>
              <a:rPr lang="en-GB" sz="2200" dirty="0" smtClean="0">
                <a:solidFill>
                  <a:schemeClr val="accent3">
                    <a:lumMod val="25000"/>
                  </a:schemeClr>
                </a:solidFill>
                <a:latin typeface="Abadi" panose="020B0604020104020204" pitchFamily="34" charset="0"/>
              </a:rPr>
              <a:t>results</a:t>
            </a:r>
            <a:endParaRPr lang="en-GB"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638898" cy="4351338"/>
          </a:xfrm>
          <a:prstGeom prst="rect">
            <a:avLst/>
          </a:prstGeom>
        </p:spPr>
        <p:txBody>
          <a:bodyPr>
            <a:normAutofit/>
          </a:bodyPr>
          <a:lstStyle/>
          <a:p>
            <a:pPr>
              <a:spcBef>
                <a:spcPts val="1400"/>
              </a:spcBef>
            </a:pPr>
            <a:r>
              <a:rPr lang="en-US" sz="2400" dirty="0" smtClean="0">
                <a:latin typeface="Abadi" panose="020B0604020104020204" pitchFamily="34" charset="0"/>
              </a:rPr>
              <a:t>I  </a:t>
            </a:r>
            <a:r>
              <a:rPr lang="en-US" sz="2400" smtClean="0">
                <a:latin typeface="Abadi" panose="020B0604020104020204" pitchFamily="34" charset="0"/>
              </a:rPr>
              <a:t>used the </a:t>
            </a:r>
            <a:r>
              <a:rPr lang="en-US" sz="2400" dirty="0">
                <a:latin typeface="Abadi" panose="020B0604020104020204" pitchFamily="34" charset="0"/>
              </a:rPr>
              <a:t>wildcard like ‘%’ to filter for </a:t>
            </a:r>
            <a:r>
              <a:rPr lang="en-US" sz="2400" b="1" dirty="0">
                <a:latin typeface="Abadi" panose="020B0604020104020204" pitchFamily="34" charset="0"/>
              </a:rPr>
              <a:t>WHERE</a:t>
            </a:r>
            <a:r>
              <a:rPr lang="en-US" sz="2400" dirty="0">
                <a:latin typeface="Abadi" panose="020B0604020104020204" pitchFamily="34" charset="0"/>
              </a:rPr>
              <a:t> </a:t>
            </a:r>
            <a:r>
              <a:rPr lang="en-US" sz="2400" dirty="0" err="1">
                <a:latin typeface="Abadi" panose="020B0604020104020204" pitchFamily="34" charset="0"/>
              </a:rPr>
              <a:t>MissionOutcome</a:t>
            </a:r>
            <a:r>
              <a:rPr lang="en-US" sz="2400" dirty="0">
                <a:latin typeface="Abadi" panose="020B0604020104020204" pitchFamily="34" charset="0"/>
              </a:rPr>
              <a:t> was a success or a failure. </a:t>
            </a:r>
          </a:p>
          <a:p>
            <a:pPr>
              <a:spcBef>
                <a:spcPts val="1400"/>
              </a:spcBef>
            </a:pPr>
            <a:endParaRPr lang="en-US" sz="2400" dirty="0"/>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53A167C0-0A91-4A58-8964-1B36C1D5295C}"/>
              </a:ext>
            </a:extLst>
          </p:cNvPr>
          <p:cNvPicPr>
            <a:picLocks noChangeAspect="1"/>
          </p:cNvPicPr>
          <p:nvPr/>
        </p:nvPicPr>
        <p:blipFill>
          <a:blip r:embed="rId3"/>
          <a:stretch>
            <a:fillRect/>
          </a:stretch>
        </p:blipFill>
        <p:spPr>
          <a:xfrm>
            <a:off x="5181158" y="1531695"/>
            <a:ext cx="6276814" cy="4633362"/>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4434" y="1327337"/>
            <a:ext cx="3122907" cy="4351338"/>
          </a:xfrm>
          <a:prstGeom prst="rect">
            <a:avLst/>
          </a:prstGeom>
        </p:spPr>
        <p:txBody>
          <a:bodyPr>
            <a:normAutofit/>
          </a:bodyPr>
          <a:lstStyle/>
          <a:p>
            <a:pPr>
              <a:spcBef>
                <a:spcPts val="1400"/>
              </a:spcBef>
            </a:pPr>
            <a:r>
              <a:rPr lang="en-US" sz="2400" dirty="0" smtClean="0">
                <a:latin typeface="Abadi" panose="020B0604020104020204" pitchFamily="34" charset="0"/>
              </a:rPr>
              <a:t>I </a:t>
            </a:r>
            <a:r>
              <a:rPr lang="en-US" sz="2400" dirty="0">
                <a:latin typeface="Abadi" panose="020B0604020104020204" pitchFamily="34" charset="0"/>
              </a:rPr>
              <a:t>determined the booster that have carried the maximum payload using a subquery in the </a:t>
            </a:r>
            <a:r>
              <a:rPr lang="en-US" sz="2400" b="1" dirty="0">
                <a:latin typeface="Abadi" panose="020B0604020104020204" pitchFamily="34" charset="0"/>
              </a:rPr>
              <a:t>WHERE</a:t>
            </a:r>
            <a:r>
              <a:rPr lang="en-US" sz="2400" dirty="0">
                <a:latin typeface="Abadi" panose="020B0604020104020204" pitchFamily="34" charset="0"/>
              </a:rPr>
              <a:t> clause and the </a:t>
            </a:r>
            <a:r>
              <a:rPr lang="en-US" sz="2400" b="1" dirty="0">
                <a:latin typeface="Abadi" panose="020B0604020104020204" pitchFamily="34" charset="0"/>
              </a:rPr>
              <a:t>MAX() </a:t>
            </a:r>
            <a:r>
              <a:rPr lang="en-US" sz="2400" dirty="0">
                <a:latin typeface="Abadi" panose="020B0604020104020204" pitchFamily="34" charset="0"/>
              </a:rPr>
              <a:t>function.</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3"/>
          <a:stretch>
            <a:fillRect/>
          </a:stretch>
        </p:blipFill>
        <p:spPr>
          <a:xfrm>
            <a:off x="4122549" y="1903112"/>
            <a:ext cx="7478049" cy="4954888"/>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I</a:t>
            </a:r>
            <a:r>
              <a:rPr lang="en-US" sz="2200" dirty="0" smtClean="0">
                <a:solidFill>
                  <a:schemeClr val="accent3">
                    <a:lumMod val="25000"/>
                  </a:schemeClr>
                </a:solidFill>
                <a:latin typeface="Abadi"/>
              </a:rPr>
              <a:t> </a:t>
            </a:r>
            <a:r>
              <a:rPr lang="en-US" sz="2200" dirty="0">
                <a:solidFill>
                  <a:schemeClr val="accent3">
                    <a:lumMod val="25000"/>
                  </a:schemeClr>
                </a:solidFill>
                <a:latin typeface="Abadi"/>
              </a:rPr>
              <a:t>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991892" y="3075335"/>
            <a:ext cx="8270412" cy="3351876"/>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119346" cy="4351338"/>
          </a:xfrm>
          <a:prstGeom prst="rect">
            <a:avLst/>
          </a:prstGeom>
        </p:spPr>
        <p:txBody>
          <a:bodyPr lIns="91440" tIns="45720" rIns="91440" bIns="45720" anchor="t"/>
          <a:lstStyle/>
          <a:p>
            <a:pPr>
              <a:spcBef>
                <a:spcPts val="1400"/>
              </a:spcBef>
            </a:pPr>
            <a:r>
              <a:rPr lang="en-US" sz="2400" dirty="0" smtClean="0">
                <a:latin typeface="Abadi" panose="020B0604020104020204" pitchFamily="34" charset="0"/>
              </a:rPr>
              <a:t>I </a:t>
            </a:r>
            <a:r>
              <a:rPr lang="en-US" sz="2400" dirty="0">
                <a:latin typeface="Abadi" panose="020B0604020104020204" pitchFamily="34" charset="0"/>
              </a:rPr>
              <a:t>selected Landing outcomes and the </a:t>
            </a:r>
            <a:r>
              <a:rPr lang="en-US" sz="2400" b="1" dirty="0">
                <a:latin typeface="Abadi" panose="020B0604020104020204" pitchFamily="34" charset="0"/>
              </a:rPr>
              <a:t>COUNT</a:t>
            </a:r>
            <a:r>
              <a:rPr lang="en-US" sz="2400" dirty="0">
                <a:latin typeface="Abadi" panose="020B0604020104020204" pitchFamily="34" charset="0"/>
              </a:rPr>
              <a:t> of landing outcomes from the data and used the </a:t>
            </a:r>
            <a:r>
              <a:rPr lang="en-US" sz="2400" b="1" dirty="0">
                <a:latin typeface="Abadi" panose="020B0604020104020204" pitchFamily="34" charset="0"/>
              </a:rPr>
              <a:t>WHERE</a:t>
            </a:r>
            <a:r>
              <a:rPr lang="en-US" sz="2400" dirty="0">
                <a:latin typeface="Abadi" panose="020B0604020104020204" pitchFamily="34" charset="0"/>
              </a:rPr>
              <a:t> clause to filter for landing outcomes </a:t>
            </a:r>
            <a:r>
              <a:rPr lang="en-US" sz="2400" b="1" dirty="0">
                <a:latin typeface="Abadi" panose="020B0604020104020204" pitchFamily="34" charset="0"/>
              </a:rPr>
              <a:t>BETWEEN</a:t>
            </a:r>
            <a:r>
              <a:rPr lang="en-US" sz="2400" dirty="0">
                <a:latin typeface="Abadi" panose="020B0604020104020204" pitchFamily="34" charset="0"/>
              </a:rPr>
              <a:t> 2010-06-04 to 2010-03-20.</a:t>
            </a:r>
          </a:p>
          <a:p>
            <a:pPr>
              <a:spcBef>
                <a:spcPts val="1400"/>
              </a:spcBef>
            </a:pPr>
            <a:r>
              <a:rPr lang="en-US" sz="2400" dirty="0" smtClean="0">
                <a:latin typeface="Abadi" panose="020B0604020104020204" pitchFamily="34" charset="0"/>
              </a:rPr>
              <a:t>I also </a:t>
            </a:r>
            <a:r>
              <a:rPr lang="en-US" sz="2400" dirty="0">
                <a:latin typeface="Abadi" panose="020B0604020104020204" pitchFamily="34" charset="0"/>
              </a:rPr>
              <a:t>applied the </a:t>
            </a:r>
            <a:r>
              <a:rPr lang="en-US" sz="2400" b="1" dirty="0">
                <a:latin typeface="Abadi" panose="020B0604020104020204" pitchFamily="34" charset="0"/>
              </a:rPr>
              <a:t>GROUP BY </a:t>
            </a:r>
            <a:r>
              <a:rPr lang="en-US" sz="2400" dirty="0">
                <a:latin typeface="Abadi" panose="020B0604020104020204" pitchFamily="34" charset="0"/>
              </a:rPr>
              <a:t>clause to group the landing outcomes and the </a:t>
            </a:r>
            <a:r>
              <a:rPr lang="en-US" sz="2400" b="1" dirty="0">
                <a:latin typeface="Abadi" panose="020B0604020104020204" pitchFamily="34" charset="0"/>
              </a:rPr>
              <a:t>ORDER BY </a:t>
            </a:r>
            <a:r>
              <a:rPr lang="en-US" sz="2400" dirty="0">
                <a:latin typeface="Abadi" panose="020B0604020104020204" pitchFamily="34" charset="0"/>
              </a:rPr>
              <a:t>clause to order the grouped landing outcome in descending order.</a:t>
            </a:r>
          </a:p>
          <a:p>
            <a:pPr>
              <a:spcBef>
                <a:spcPts val="1400"/>
              </a:spcBef>
            </a:pPr>
            <a:endParaRPr lang="en-US" sz="2400"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3"/>
          <a:stretch>
            <a:fillRect/>
          </a:stretch>
        </p:blipFill>
        <p:spPr>
          <a:xfrm>
            <a:off x="5749872" y="1589360"/>
            <a:ext cx="6442128" cy="5059413"/>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GB" dirty="0"/>
              <a:t>All launch sites’ location markers on a global map</a:t>
            </a:r>
            <a:endParaRPr lang="en-US" dirty="0">
              <a:solidFill>
                <a:srgbClr val="0B49CB"/>
              </a:solidFill>
              <a:latin typeface="Abadi"/>
            </a:endParaRPr>
          </a:p>
        </p:txBody>
      </p:sp>
      <p:pic>
        <p:nvPicPr>
          <p:cNvPr id="7" name="Content Placeholder 3"/>
          <p:cNvPicPr>
            <a:picLocks noChangeAspect="1"/>
          </p:cNvPicPr>
          <p:nvPr/>
        </p:nvPicPr>
        <p:blipFill>
          <a:blip r:embed="rId4"/>
          <a:srcRect l="787" t="7402"/>
          <a:stretch>
            <a:fillRect/>
          </a:stretch>
        </p:blipFill>
        <p:spPr>
          <a:xfrm>
            <a:off x="4998902" y="1468172"/>
            <a:ext cx="7193098" cy="4959039"/>
          </a:xfrm>
          <a:prstGeom prst="rect">
            <a:avLst/>
          </a:prstGeom>
        </p:spPr>
      </p:pic>
      <p:sp>
        <p:nvSpPr>
          <p:cNvPr id="4" name="Rectangle 3"/>
          <p:cNvSpPr/>
          <p:nvPr/>
        </p:nvSpPr>
        <p:spPr>
          <a:xfrm flipH="1">
            <a:off x="326665" y="1468172"/>
            <a:ext cx="4342316" cy="4524315"/>
          </a:xfrm>
          <a:prstGeom prst="rect">
            <a:avLst/>
          </a:prstGeom>
        </p:spPr>
        <p:txBody>
          <a:bodyPr wrap="square">
            <a:spAutoFit/>
          </a:bodyPr>
          <a:lstStyle/>
          <a:p>
            <a:r>
              <a:rPr lang="en-GB" dirty="0" smtClean="0"/>
              <a:t>Explanation:</a:t>
            </a:r>
          </a:p>
          <a:p>
            <a:r>
              <a:rPr lang="en-GB" dirty="0"/>
              <a:t>• Most of Launch sites are in proximity to the Equator line. The land is moving faster at the equator than any other place on the surface of the Earth. Anything on the surface of the Earth at the equator is already moving at 1670 km/hour. If a ship is launched from the equator it goes up into space, and it is also moving around the Earth at the same speed it was moving before launching. This is because of inertia. This speed will help the spacecraft keep up a good enough speed to stay in </a:t>
            </a:r>
            <a:r>
              <a:rPr lang="en-GB" dirty="0" smtClean="0"/>
              <a:t>orbit.</a:t>
            </a:r>
          </a:p>
          <a:p>
            <a:endParaRPr lang="en-GB" dirty="0" smtClean="0"/>
          </a:p>
          <a:p>
            <a:endParaRPr lang="en-GB" dirty="0"/>
          </a:p>
          <a:p>
            <a:endParaRPr lang="en-GB" dirty="0"/>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5464535" cy="4351338"/>
          </a:xfrm>
          <a:prstGeom prst="rect">
            <a:avLst/>
          </a:prstGeom>
        </p:spPr>
        <p:txBody>
          <a:bodyPr lIns="91440" tIns="45720" rIns="91440" bIns="45720" anchor="t">
            <a:normAutofit/>
          </a:bodyPr>
          <a:lstStyle/>
          <a:p>
            <a:pPr>
              <a:lnSpc>
                <a:spcPct val="100000"/>
              </a:lnSpc>
              <a:spcBef>
                <a:spcPts val="1400"/>
              </a:spcBef>
            </a:pPr>
            <a:r>
              <a:rPr lang="en-GB" sz="2400" dirty="0"/>
              <a:t>Explanation: </a:t>
            </a:r>
            <a:endParaRPr lang="en-GB" sz="2400" dirty="0" smtClean="0"/>
          </a:p>
          <a:p>
            <a:pPr lvl="3">
              <a:lnSpc>
                <a:spcPct val="100000"/>
              </a:lnSpc>
              <a:spcBef>
                <a:spcPts val="1400"/>
              </a:spcBef>
            </a:pPr>
            <a:r>
              <a:rPr lang="en-GB" sz="1400" dirty="0"/>
              <a:t>Explanation: • From the colour-</a:t>
            </a:r>
            <a:r>
              <a:rPr lang="en-GB" sz="1400" dirty="0" err="1"/>
              <a:t>labeled</a:t>
            </a:r>
            <a:r>
              <a:rPr lang="en-GB" sz="1400" dirty="0"/>
              <a:t> markers we should be able to easily identify which launch sites have relatively high success rates</a:t>
            </a:r>
            <a:r>
              <a:rPr lang="en-GB" sz="1400" dirty="0" smtClean="0"/>
              <a:t>.</a:t>
            </a:r>
          </a:p>
          <a:p>
            <a:pPr lvl="3">
              <a:lnSpc>
                <a:spcPct val="100000"/>
              </a:lnSpc>
              <a:spcBef>
                <a:spcPts val="1400"/>
              </a:spcBef>
            </a:pPr>
            <a:r>
              <a:rPr lang="en-GB" sz="1400" dirty="0"/>
              <a:t>Green Marker = Successful </a:t>
            </a:r>
            <a:r>
              <a:rPr lang="en-GB" sz="1400" dirty="0" smtClean="0"/>
              <a:t>Launch</a:t>
            </a:r>
          </a:p>
          <a:p>
            <a:pPr lvl="3">
              <a:lnSpc>
                <a:spcPct val="100000"/>
              </a:lnSpc>
              <a:spcBef>
                <a:spcPts val="1400"/>
              </a:spcBef>
            </a:pPr>
            <a:r>
              <a:rPr lang="en-GB" sz="1400" dirty="0"/>
              <a:t>Red Marker = Failed </a:t>
            </a:r>
            <a:r>
              <a:rPr lang="en-GB" sz="1400" dirty="0" smtClean="0"/>
              <a:t>Launch</a:t>
            </a:r>
          </a:p>
          <a:p>
            <a:pPr lvl="3">
              <a:lnSpc>
                <a:spcPct val="100000"/>
              </a:lnSpc>
              <a:spcBef>
                <a:spcPts val="1400"/>
              </a:spcBef>
            </a:pPr>
            <a:r>
              <a:rPr lang="en-GB" sz="1400" dirty="0"/>
              <a:t>Launch Site KSC LC-39A has a very high Success Rate</a:t>
            </a:r>
            <a:r>
              <a:rPr lang="en-GB" sz="1400" dirty="0" smtClean="0">
                <a:solidFill>
                  <a:schemeClr val="accent3">
                    <a:lumMod val="25000"/>
                  </a:schemeClr>
                </a:solidFill>
                <a:latin typeface="Abadi"/>
                <a:ea typeface="+mn-lt"/>
                <a:cs typeface="+mn-lt"/>
              </a:rPr>
              <a:t>               </a:t>
            </a:r>
            <a:endParaRPr lang="en-GB" sz="1400" dirty="0">
              <a:solidFill>
                <a:schemeClr val="accent3">
                  <a:lumMod val="25000"/>
                </a:schemeClr>
              </a:solidFill>
              <a:latin typeface="Abadi"/>
              <a:ea typeface="+mn-lt"/>
              <a:cs typeface="+mn-lt"/>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GB" dirty="0"/>
              <a:t>Colour-</a:t>
            </a:r>
            <a:r>
              <a:rPr lang="en-GB" dirty="0" err="1"/>
              <a:t>labeled</a:t>
            </a:r>
            <a:r>
              <a:rPr lang="en-GB" dirty="0"/>
              <a:t> launch records on the map</a:t>
            </a:r>
            <a:endParaRPr lang="en-US" dirty="0">
              <a:solidFill>
                <a:srgbClr val="0B49CB"/>
              </a:solidFill>
              <a:latin typeface="Abadi"/>
            </a:endParaRPr>
          </a:p>
        </p:txBody>
      </p:sp>
      <p:pic>
        <p:nvPicPr>
          <p:cNvPr id="4" name="Picture 3"/>
          <p:cNvPicPr>
            <a:picLocks noChangeAspect="1"/>
          </p:cNvPicPr>
          <p:nvPr/>
        </p:nvPicPr>
        <p:blipFill>
          <a:blip r:embed="rId3"/>
          <a:stretch>
            <a:fillRect/>
          </a:stretch>
        </p:blipFill>
        <p:spPr>
          <a:xfrm>
            <a:off x="6234545" y="2062162"/>
            <a:ext cx="5957455" cy="4114801"/>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263236" y="1565564"/>
            <a:ext cx="5597237" cy="4861647"/>
          </a:xfrm>
          <a:prstGeom prst="rect">
            <a:avLst/>
          </a:prstGeom>
        </p:spPr>
        <p:txBody>
          <a:bodyPr lIns="91440" tIns="45720" rIns="91440" bIns="45720" anchor="t">
            <a:normAutofit/>
          </a:bodyPr>
          <a:lstStyle/>
          <a:p>
            <a:pPr>
              <a:lnSpc>
                <a:spcPct val="100000"/>
              </a:lnSpc>
              <a:spcBef>
                <a:spcPts val="1400"/>
              </a:spcBef>
            </a:pPr>
            <a:r>
              <a:rPr lang="en-GB" sz="2400" dirty="0"/>
              <a:t>From the visual analysis of the launch site KSC LC-39A </a:t>
            </a:r>
            <a:r>
              <a:rPr lang="en-GB" sz="2400" dirty="0" smtClean="0"/>
              <a:t>I </a:t>
            </a:r>
            <a:r>
              <a:rPr lang="en-GB" sz="2400" dirty="0"/>
              <a:t>can clearly see that it </a:t>
            </a:r>
            <a:r>
              <a:rPr lang="en-GB" sz="2400" dirty="0" smtClean="0"/>
              <a:t>is:</a:t>
            </a:r>
          </a:p>
          <a:p>
            <a:pPr>
              <a:lnSpc>
                <a:spcPct val="100000"/>
              </a:lnSpc>
              <a:spcBef>
                <a:spcPts val="1400"/>
              </a:spcBef>
            </a:pPr>
            <a:r>
              <a:rPr lang="en-GB" sz="2400" dirty="0" smtClean="0"/>
              <a:t> </a:t>
            </a:r>
            <a:r>
              <a:rPr lang="en-GB" sz="2400" dirty="0"/>
              <a:t>close to railway (15.23 km</a:t>
            </a:r>
            <a:r>
              <a:rPr lang="en-GB" sz="2400" dirty="0" smtClean="0"/>
              <a:t>)</a:t>
            </a:r>
          </a:p>
          <a:p>
            <a:pPr>
              <a:lnSpc>
                <a:spcPct val="100000"/>
              </a:lnSpc>
              <a:spcBef>
                <a:spcPts val="1400"/>
              </a:spcBef>
            </a:pPr>
            <a:r>
              <a:rPr lang="en-GB" sz="2400" dirty="0" smtClean="0"/>
              <a:t> </a:t>
            </a:r>
            <a:r>
              <a:rPr lang="en-GB" sz="2400" dirty="0"/>
              <a:t>close to highway (20.28 km</a:t>
            </a:r>
            <a:r>
              <a:rPr lang="en-GB" sz="2400" dirty="0" smtClean="0"/>
              <a:t>)</a:t>
            </a:r>
          </a:p>
          <a:p>
            <a:pPr>
              <a:lnSpc>
                <a:spcPct val="100000"/>
              </a:lnSpc>
              <a:spcBef>
                <a:spcPts val="1400"/>
              </a:spcBef>
            </a:pPr>
            <a:r>
              <a:rPr lang="en-GB" sz="2400" dirty="0" smtClean="0"/>
              <a:t>close </a:t>
            </a:r>
            <a:r>
              <a:rPr lang="en-GB" sz="2400" dirty="0"/>
              <a:t>to coastline (14.99 km</a:t>
            </a:r>
            <a:r>
              <a:rPr lang="en-GB" sz="2400" dirty="0" smtClean="0"/>
              <a:t>)</a:t>
            </a:r>
          </a:p>
          <a:p>
            <a:pPr>
              <a:lnSpc>
                <a:spcPct val="100000"/>
              </a:lnSpc>
              <a:spcBef>
                <a:spcPts val="1400"/>
              </a:spcBef>
            </a:pPr>
            <a:r>
              <a:rPr lang="en-GB" sz="2400" dirty="0"/>
              <a:t>Also the launch site KSC LC-39A is relative close to its closest city Titusville (16.32 </a:t>
            </a:r>
            <a:r>
              <a:rPr lang="en-GB" sz="2400" dirty="0" smtClean="0"/>
              <a:t>km</a:t>
            </a:r>
          </a:p>
          <a:p>
            <a:pPr marL="0" indent="0">
              <a:lnSpc>
                <a:spcPct val="100000"/>
              </a:lnSpc>
              <a:spcBef>
                <a:spcPts val="1400"/>
              </a:spcBef>
              <a:buNone/>
            </a:pPr>
            <a:r>
              <a:rPr lang="en-GB" sz="2400" dirty="0" smtClean="0"/>
              <a:t> </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GB" dirty="0"/>
              <a:t>Distance from the launch site KSC LC-39A to its proximities</a:t>
            </a:r>
            <a:endParaRPr lang="en-US" dirty="0">
              <a:solidFill>
                <a:srgbClr val="0B49CB"/>
              </a:solidFill>
              <a:latin typeface="Abadi"/>
            </a:endParaRPr>
          </a:p>
        </p:txBody>
      </p:sp>
      <p:pic>
        <p:nvPicPr>
          <p:cNvPr id="2" name="Picture 1"/>
          <p:cNvPicPr>
            <a:picLocks noChangeAspect="1"/>
          </p:cNvPicPr>
          <p:nvPr/>
        </p:nvPicPr>
        <p:blipFill>
          <a:blip r:embed="rId4"/>
          <a:stretch>
            <a:fillRect/>
          </a:stretch>
        </p:blipFill>
        <p:spPr>
          <a:xfrm>
            <a:off x="5906799" y="1565564"/>
            <a:ext cx="5731019" cy="4861647"/>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pic>
        <p:nvPicPr>
          <p:cNvPr id="6" name="Content Placeholder 3">
            <a:extLst>
              <a:ext uri="{FF2B5EF4-FFF2-40B4-BE49-F238E27FC236}">
                <a16:creationId xmlns:a16="http://schemas.microsoft.com/office/drawing/2014/main" id="{6073DE17-0FF5-4595-A4F2-B52421CEC018}"/>
              </a:ext>
            </a:extLst>
          </p:cNvPr>
          <p:cNvPicPr>
            <a:picLocks noChangeAspect="1"/>
          </p:cNvPicPr>
          <p:nvPr/>
        </p:nvPicPr>
        <p:blipFill>
          <a:blip r:embed="rId3"/>
          <a:stretch>
            <a:fillRect/>
          </a:stretch>
        </p:blipFill>
        <p:spPr>
          <a:xfrm>
            <a:off x="752019" y="1454291"/>
            <a:ext cx="10687962" cy="4772101"/>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664781" y="1567875"/>
            <a:ext cx="11363933" cy="45556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GB" sz="2200" dirty="0">
                <a:solidFill>
                  <a:schemeClr val="accent3">
                    <a:lumMod val="25000"/>
                  </a:schemeClr>
                </a:solidFill>
                <a:latin typeface="Abadi" panose="020B0604020104020204" pitchFamily="34" charset="0"/>
              </a:rPr>
              <a:t>The primary objective of this Data Science project is to allow the company to compete with </a:t>
            </a:r>
            <a:r>
              <a:rPr lang="en-GB" sz="2200" dirty="0" err="1">
                <a:solidFill>
                  <a:schemeClr val="accent3">
                    <a:lumMod val="25000"/>
                  </a:schemeClr>
                </a:solidFill>
                <a:latin typeface="Abadi" panose="020B0604020104020204" pitchFamily="34" charset="0"/>
              </a:rPr>
              <a:t>SpaceX</a:t>
            </a:r>
            <a:r>
              <a:rPr lang="en-GB" sz="2200" dirty="0">
                <a:solidFill>
                  <a:schemeClr val="accent3">
                    <a:lumMod val="25000"/>
                  </a:schemeClr>
                </a:solidFill>
                <a:latin typeface="Abadi" panose="020B0604020104020204" pitchFamily="34" charset="0"/>
              </a:rPr>
              <a:t>. In order to achieve this goal, it is necessary to predict if the first stage of the </a:t>
            </a:r>
            <a:r>
              <a:rPr lang="en-GB" sz="2200" dirty="0" err="1">
                <a:solidFill>
                  <a:schemeClr val="accent3">
                    <a:lumMod val="25000"/>
                  </a:schemeClr>
                </a:solidFill>
                <a:latin typeface="Abadi" panose="020B0604020104020204" pitchFamily="34" charset="0"/>
              </a:rPr>
              <a:t>SpaceX</a:t>
            </a:r>
            <a:r>
              <a:rPr lang="en-GB" sz="2200" dirty="0">
                <a:solidFill>
                  <a:schemeClr val="accent3">
                    <a:lumMod val="25000"/>
                  </a:schemeClr>
                </a:solidFill>
                <a:latin typeface="Abadi" panose="020B0604020104020204" pitchFamily="34" charset="0"/>
              </a:rPr>
              <a:t> Falcon 9 rocket will land successfully. </a:t>
            </a:r>
          </a:p>
          <a:p>
            <a:pPr>
              <a:spcBef>
                <a:spcPts val="1400"/>
              </a:spcBef>
            </a:pPr>
            <a:r>
              <a:rPr lang="en-GB" sz="2200" dirty="0" err="1">
                <a:solidFill>
                  <a:schemeClr val="accent3">
                    <a:lumMod val="25000"/>
                  </a:schemeClr>
                </a:solidFill>
                <a:latin typeface="Abadi" panose="020B0604020104020204" pitchFamily="34" charset="0"/>
              </a:rPr>
              <a:t>SpaceX</a:t>
            </a:r>
            <a:r>
              <a:rPr lang="en-GB" sz="2200" dirty="0">
                <a:solidFill>
                  <a:schemeClr val="accent3">
                    <a:lumMod val="25000"/>
                  </a:schemeClr>
                </a:solidFill>
                <a:latin typeface="Abadi" panose="020B0604020104020204" pitchFamily="34" charset="0"/>
              </a:rPr>
              <a:t> advertises Falcon 9 rocket launches on its website, with a cost of 62 million dollars. Other providers cost upward of 165 million dollars each, much of the savings is because </a:t>
            </a:r>
            <a:r>
              <a:rPr lang="en-GB" sz="2200" dirty="0" err="1">
                <a:solidFill>
                  <a:schemeClr val="accent3">
                    <a:lumMod val="25000"/>
                  </a:schemeClr>
                </a:solidFill>
                <a:latin typeface="Abadi" panose="020B0604020104020204" pitchFamily="34" charset="0"/>
              </a:rPr>
              <a:t>SpaceX</a:t>
            </a:r>
            <a:r>
              <a:rPr lang="en-GB" sz="2200" dirty="0">
                <a:solidFill>
                  <a:schemeClr val="accent3">
                    <a:lumMod val="25000"/>
                  </a:schemeClr>
                </a:solidFill>
                <a:latin typeface="Abadi" panose="020B0604020104020204" pitchFamily="34" charset="0"/>
              </a:rPr>
              <a:t> can reuse the first stage.</a:t>
            </a:r>
          </a:p>
          <a:p>
            <a:pPr>
              <a:spcBef>
                <a:spcPts val="1400"/>
              </a:spcBef>
            </a:pPr>
            <a:r>
              <a:rPr lang="en-GB" sz="2200" dirty="0">
                <a:solidFill>
                  <a:schemeClr val="accent3">
                    <a:lumMod val="25000"/>
                  </a:schemeClr>
                </a:solidFill>
                <a:latin typeface="Abadi" panose="020B0604020104020204" pitchFamily="34" charset="0"/>
              </a:rPr>
              <a:t>Therefore if we can accurately predict the likelihood of the first stage rocket landing successfully, we can determine the cost of a launch. With the help of the Data Science findings and models, the company can make more informed bids against </a:t>
            </a:r>
            <a:r>
              <a:rPr lang="en-GB" sz="2200" dirty="0" err="1">
                <a:solidFill>
                  <a:schemeClr val="accent3">
                    <a:lumMod val="25000"/>
                  </a:schemeClr>
                </a:solidFill>
                <a:latin typeface="Abadi" panose="020B0604020104020204" pitchFamily="34" charset="0"/>
              </a:rPr>
              <a:t>SpaceX</a:t>
            </a:r>
            <a:r>
              <a:rPr lang="en-GB" sz="2200" dirty="0">
                <a:solidFill>
                  <a:schemeClr val="accent3">
                    <a:lumMod val="25000"/>
                  </a:schemeClr>
                </a:solidFill>
                <a:latin typeface="Abadi" panose="020B0604020104020204" pitchFamily="34" charset="0"/>
              </a:rPr>
              <a:t> for a rocket launch.</a:t>
            </a:r>
          </a:p>
        </p:txBody>
      </p:sp>
    </p:spTree>
    <p:extLst>
      <p:ext uri="{BB962C8B-B14F-4D97-AF65-F5344CB8AC3E}">
        <p14:creationId xmlns:p14="http://schemas.microsoft.com/office/powerpoint/2010/main" val="256006139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Pie chart showing the Launch site with the highest launch success ratio</a:t>
            </a:r>
          </a:p>
          <a:p>
            <a:endParaRPr lang="en-US" dirty="0">
              <a:solidFill>
                <a:srgbClr val="0B49CB"/>
              </a:solidFill>
              <a:latin typeface="Abadi"/>
            </a:endParaRPr>
          </a:p>
        </p:txBody>
      </p:sp>
      <p:pic>
        <p:nvPicPr>
          <p:cNvPr id="6" name="Content Placeholder 3">
            <a:extLst>
              <a:ext uri="{FF2B5EF4-FFF2-40B4-BE49-F238E27FC236}">
                <a16:creationId xmlns:a16="http://schemas.microsoft.com/office/drawing/2014/main" id="{6C2AB105-08B3-4384-941B-B102B9F85DF4}"/>
              </a:ext>
            </a:extLst>
          </p:cNvPr>
          <p:cNvPicPr>
            <a:picLocks noChangeAspect="1"/>
          </p:cNvPicPr>
          <p:nvPr/>
        </p:nvPicPr>
        <p:blipFill>
          <a:blip r:embed="rId3"/>
          <a:stretch>
            <a:fillRect/>
          </a:stretch>
        </p:blipFill>
        <p:spPr>
          <a:xfrm>
            <a:off x="2123100" y="1785646"/>
            <a:ext cx="7790783" cy="4440746"/>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dirty="0">
                <a:solidFill>
                  <a:srgbClr val="0B49CB"/>
                </a:solidFill>
                <a:latin typeface="Abadi" panose="020B0604020104020204" pitchFamily="34" charset="0"/>
              </a:rPr>
              <a:t>Scatter plot of Payload vs Launch Outcome for all sites, with different payload selected in the range slider</a:t>
            </a:r>
          </a:p>
        </p:txBody>
      </p:sp>
      <p:pic>
        <p:nvPicPr>
          <p:cNvPr id="6"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ChangeAspect="1"/>
          </p:cNvPicPr>
          <p:nvPr/>
        </p:nvPicPr>
        <p:blipFill>
          <a:blip r:embed="rId3"/>
          <a:stretch>
            <a:fillRect/>
          </a:stretch>
        </p:blipFill>
        <p:spPr>
          <a:xfrm>
            <a:off x="838200" y="2191367"/>
            <a:ext cx="10515599" cy="3785614"/>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307975" y="2082114"/>
            <a:ext cx="4078045" cy="3811588"/>
          </a:xfrm>
          <a:prstGeom prst="rect">
            <a:avLst/>
          </a:prstGeom>
        </p:spPr>
        <p:txBody>
          <a:bodyPr vert="horz" lIns="91440" tIns="45720" rIns="91440" bIns="45720" rtlCol="0" anchor="t">
            <a:normAutofit/>
          </a:bodyPr>
          <a:lstStyle/>
          <a:p>
            <a:pPr>
              <a:lnSpc>
                <a:spcPct val="100000"/>
              </a:lnSpc>
              <a:spcBef>
                <a:spcPts val="1400"/>
              </a:spcBef>
            </a:pPr>
            <a:r>
              <a:rPr lang="en-GB" sz="2400" dirty="0"/>
              <a:t>• Since all the methods have an identical accuracy score of 83.33%, </a:t>
            </a:r>
            <a:r>
              <a:rPr lang="en-GB" sz="2400" dirty="0" smtClean="0"/>
              <a:t>I </a:t>
            </a:r>
            <a:r>
              <a:rPr lang="en-GB" sz="2400" dirty="0"/>
              <a:t>decided to use Logistic Regression for the classification </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
        <p:nvSpPr>
          <p:cNvPr id="7" name="AutoShape 2" descr="data:image/png;base64,iVBORw0KGgoAAAANSUhEUgAAAeoAAAEGCAYAAACq69bDAAAAOXRFWHRTb2Z0d2FyZQBNYXRwbG90bGliIHZlcnNpb24zLjUuMSwgaHR0cHM6Ly9tYXRwbG90bGliLm9yZy/YYfK9AAAACXBIWXMAAAsTAAALEwEAmpwYAAAgB0lEQVR4nO3de7QdZX3/8fdHUJCLQQUs4iWKIBXBiAFBwUblZxVUsGARqOKlUmxF0R+tVi1G1BYWLutdRKooVaRUEAoIqAgo9wAJAbwWqBWv/FTkomjC9/fHPMfsHM9J9kmyz5nA+7XWXmfvZ56Z+c6cwGc/M3NmUlVIkqR+esBMFyBJkiZnUEuS1GMGtSRJPWZQS5LUYwa1JEk9tu5MF6D7lk033bRmz54902VI0lrl6quvvq2qNptomkGtNWr27NksWLBgpsuQpLVKkv+ZbJqHviVJ6jGDWpKkHjOoJUnqMYNakqQeM6glSeoxg1qSpB4zqCVJ6jGDWpKkHvOGJ1qjFt96O7PfevZMlyFJ0+qWo/ca2bIdUUuS1GMGtSRJPWZQS5LUYwa1JEk9ZlBLktRjBrUkST1mUEuS1GMGtSRJPWZQS5LUYwa1JEk9ZlBLktRjBrUkST1mUEuS1GMGtSRJPWZQS5LUYwa1JEk9ZlBLktRja01QJ7lz4P2eSb6X5DEzWdNkkuyT5ElrcHmXDtHnliSbTtA+P8kRa6oWSdL0WmuCekyS5wIfBp5fVT+YpnWuM8VZ9gHWWFBX1TPW1LKmYhW2W5K0hq1VQZ1kd+CTwF5V9d8TTJ+f5FNJLkxyU5I3DEz7qyRXJlmY5BNjIZTk40kWJLkhybsG+t+S5Mgk3wRemuR5SS5Lck2SU5Ns1PodneTGJNcleV+SZwAvBo5t69pqXI0nJvlQkktbjfsNTPv7JFe1ZQ3Wcmf7+YAkH2u1npXknMH5gcNafYuTbDvQ/pQkF7SjEK9ty0qSY5Nc3/rv39rnJfl6ks8Di5NsmOTsJIta3/2n+nuTJK26dWe6gClYDzgDmFdV315Bv22BZwMbA99J8nHgCcD+wDOr6vdJPgYcBHwWeHtV/aIF99eS7FBV17Vl/baqdmuHlE8D9qiqu5K8BXhzko8ALwG2rapKsklV/SrJmcBZVfWfk9S4BbBbq/VM4D+TPA/YGtgZCHBmkmdV1cUD8/0FMBvYHtgc+BbwqYHpt1XVjkn+FjgC+OvWvgOwC7AhcG2Ss4FdgTnAU4BNgauSjK1rZ+DJVXVzkn2BH1XVXgBJZo3fmCSHAIcArPOQzSbZZEnSqlibRtS/By4FXrOSfmdX1T1VdRvwM+ARwHOBp9GF0cL2+fGt/18muQa4FtiO5Q9Zn9J+7tLaL2nzHww8Fvg18FvghCR/Adw95LZ8qaruraobW30Az2uva4Fr6EJ863Hz7Qac2ub9CfD1cdNPaz+vpgv0MWdU1W/aPvk6XRDvBpxcVUur6qfARcBOrf+VVXVze78Y2CPJMUl2r6rbx29MVR1fVXOrau46G/xRjkuSVsPaNKK+F/hL4KtJ3lZV/zxJv3sG3i+l28YAn6mqfxzsmORxdCPPnarql0lOBNYf6HLXWFfgK1V1wPiVJdmZLvhfBrweeM4Q2zJYYwZ+/ktVfWIF82UF0waXO7bdY2pcv1rJsu76Q8eq7yZ5GrAn8C9Jzq+qo1ZShyRpDVmbRtRU1d3AC4GDkqxsZD3oa8B+STYHSPKwJI8FHkIXSrcneQTwgknmvxx4ZpIntPk3SLJNO089q6rOAQ6nO5QMcAfdofepOA949cC57y3H6h3wTWDfdq76EcC8IZe9d5L1kzy8zXMVcDGwf5J1kmwGPAu4cvyMSR4J3F1V/w68D9hxitslSVoNa9OIGoB2Pvn5wMVJbquqM4aY58Yk7wDOT/IAusPof1dVlye5FrgBuAm4ZJL5f57klcDJSdZrze+gC+QzkqxPN0J9U5v2BeCT7WK2/Sa68G2CdZyf5E+By5IA3An8Fd3h+zFfpBu9Xw98F7gC+KND0RO4EjgbeAzw7qr6UZLT6c5TL6IbYf9DVf1k3EVo0J0PPzbJvXT77XVDrE+StIakavxRUfVZko2q6s42Or6S7gK5n8x0XWPW22Lr2uLgD8x0GZI0rW45eq/Vmj/J1VU1d6Jpa92IWpyVZBPgQXSj496EtCRpzTOo1zJVNW+ma5AkTZ+16mIySZLubwxqSZJ6zKCWJKnHDGpJknrMoJYkqccMakmSesygliSpxwxqSZJ6zKCWJKnHDGpJknrMoJYkqccMakmSesygliSpx3x6ltao7becxYLVfC6rJGkZR9SSJPWYQS1JUo8Z1JIk9ZhBLUlSjxnUkiT1mEEtSVKPGdSSJPWYQS1JUo8Z1JIk9Zh3JtMatfjW25n91rNnugxJmla3jPCOjI6oJUnqMYNakqQeM6glSeoxg1qSpB4zqCVJ6jGDWpKkHjOoJUnqMYNakqQeM6glSeoxg1qSpB4zqCVJ6jGDWpKkHjOoJUnqMYNakqQeM6glSeoxg1qSpB4zqCVJ6rFpD+okS5MsTHJDkkVJ3pxklepIclSSPVYw/dAkr1j1av+wnNlJDlzd5UxxnfOTHLEGl3fpwPtj2/4/dk3tI0nSaKw7A+v8TVXNAUiyOfB5YBbwzqkuqKqOXMn041alwAnMBg6kq3U5SdatqiVraD0jU1XPGPj4N8BmVXXPVJeztmyvJN1XzOih76r6GXAI8Pp01mmjvKuSXJfkb8b6JvmHJIvbKPzo1nZikv3a+6OT3Njme19r+8OoNMmcJJe36acneWhrvzDJMUmuTPLdJLtPUOrRwO7tSMCbkrwyyalJ/gs4P8mGST7V6r42yd5t2ZNuz6Akr2jTFyU5aYLpr23LWJTki0k2aO0vTXJ9a7+4tW3XtmVhW+bWrf3O9vNMYEPgiiT7j9tHWyU5N8nVSb6RZNuB/fz+JF8HjpnK71iStHpmYkS9nKq6qR363hzYG7i9qnZKsh5wSZLzgW2BfYCnV9XdSR42uIz2+SXAtlVVSTaZYFWfBQ6rqouSHEU3gj+8TVu3qnZOsmdrH384/a3AEVX1wra+VwK7AjtU1S+S/DNwQVW9uq37yiRfBQ6aaHuq6uaB2rcD3g48s6puG79tzWlV9cnW/z3Aa4APA0cCf15Vtw5s86HAB6vqc0keBKwzbn+/OMmdA0c15g9MPh44tKq+l+TpwMeA57Rp2wB7VNXS8cUlOYTuCxfrPGSzCcqXJK2qGQ/qJu3n84AdxkbJdIfEt6YLzk9X1d0AVfWLcfP/GvgtcEKSs4Gzllt4MgvYpKouak2fAU4d6HJa+3k13WHuYXxloI7nAS8eOKe8PvCYFWzPzQPLeQ7wn1V12yTbBvDkFtCbABsB57X2S4ATk/zHwDZcBrw9yaPoAv57w2xMko2AZwCnJmO/DtYb6HLqRCHdaj6eLuRZb4uta5j1SZKGM+NBneTxwFLgZ3SBfVhVnTeuz/OBSQOgqpYk2Rl4LvAy4PUsGwkOY+xc7VKG3yd3DZYI7FtV3xnskC7x/mh7xgkr2LbmRGCfqlrURvPzAKrq0Dby3QtYmGROVX0+yRWt7bwkf11VFwyxPQ8AfjU20p7AXZO0S5JGaEbPUSfZDDgO+EhVFd1I8XVJHtimb5NkQ+B84NUD52bHH/reCJhVVefQHc6eMzi9qm4Hfjlw/vnlwEUM7w5g4xVMPw84rAUzSZ460D7R9gz6GvCXSR4+0bY1GwM/bss5aKwxyVZVdUW7qO424NHti89NVfUh4Exgh2E2sKp+Ddyc5KVt2UnylGHmlSSNzkyMqB+cZCHwQGAJcBLw/jbtBLpDz9e00Ps53Ujy3CRzgAVJfgecA7xtYJkbA2ckWZ9uhPqmCdZ7MHBcC/ubgFdNoebrgCVJFtGNbn85bvq7gQ8A17W6bwFeONn2DM5YVTckeS9wUZKlwLXAK8ct/5+AK4D/ARaz7EvDse1isdAF/iK68+l/leT3wE+Ao6awnQcBH0/yDrrfzxfaMiVJMyTdQFZaM9bbYuva4uAPzHQZkjStbjl6r9WaP8nVVTV3omnemUySpB4zqCVJ6jGDWpKkHjOoJUnqMYNakqQeW+GfZyV584qmV9X7VzRdkiStnpX9HfXY3+s+EdiJ7gYaAC8CLh5VUZIkqbPCoK6qdwG0B2PsWFV3tM/zWf5e2ZIkaQSGPUf9GOB3A59/x/APr5AkSato2FuInkT36MbT2+d96J5AJUmSRmiooK6q9yb5MrA73ZOeXlVV1460MkmSNKWHciwF7qUL6ntHU44kSRo01DnqJG8EPgdsCmwO/HuSw0ZZmCRJGn5E/Rrg6VV1F0CSY4DLgA+PqjBJkjT8Vd+hO/Q9ZmlrkyRJIzTsiPrTwBXjrvr+t5FUpLXa9lvOYsFqPpdVkrTMsFd9vz/JRcAz6UbSXvUtSdI0mMpV3wuBH4/Nk+QxVfWDURQlSZI6QwV1u8L7ncBPWXZ+uoAdRleaJEkadkT9RuCJVfX/RlmMJEla3rBXff8vcPsoC5EkSX9s2OdR3wRcmORs4J6x6T6PWpKk0Rr2edQ/aK8HtRd056glSdIIDfs86pdW1XLPn07y0lEWJkmShj9H/Y9DtkmSpDVoZeeoXwDsCWyZ5EMDkx4CLBllYVo7Lb71dma/9eyZLkOSptUtI7wj48rOUf8IWAC8GLh6oP0O4E2jKkqSJHVWdo56EbAoyedb38dU1XempTJJkjT0Oern091C9FyAJHOSnDmqoiRJUmfYoJ4P7Az8CqCqFgKzR1GQJElaZtigXlJV3plMkqRpNuy9vq9PciCwTpKtgTcAl46uLEmSBMOPqA8DtqO7fejJwK+Bw0dUkyRJaoYaUVfV3cDb20uSJE2Tld3wZIVXdlfVi9dsOZIkadDKRtS70j3i8mTgCiAjr0iSJP3ByoL6T4D/AxwAHAicDZxcVTeMujBJkrSSi8mqamlVnVtVBwO7AN+ney71YdNSnSRJ93MrvZgsyXrAXnSj6tnAh4DTRluWJEmClV9M9hngycCXgXdV1fXTUpUkSQJWPqJ+OXAXsA3whuQP15IFqKp6yAhrkyTpfm9lT88a9oYokiRpBAxiSZJ6bGRBneTtSW5Icl2ShUmePqp1DVHL4Uk2GOHy5yTZc1TLXx1J7pyk/dAkr5jueiRJUzPsQzmmJMmuwAuBHavqniSbAg8axbqGqGUduvuS/ztw94hWMweYC5wz7AxJ1q2qJSOqZ6Wq6riZWrckaXijGlFvAdxWVfcAVNVtVfUjgCS3tOAmydwkF7b385OclOSCJN9L8trWPi/JxUlOT3JjkuOSPKBNOyDJ4iTXJzlmbOVJ7kxyVJIr6O5P/kjg60m+Plhkkhck+Y+Bz/OS/Fd7/7wklyW5JsmpSTZq7TsluTTJoiRXJpkFHAXs344c7J/kYUm+1I4mXJ5kh4FtPD7J+cBnx9UyL8lFSf4jyXeTHJ3koLaOxUm2av1elOSKJNcm+WqSR7T2jZJ8uvW9Lsm+A8t+b6v38oH+85Mc0d5fmOSYtq7vJtm9ta+T5NgkV7Vl/s2q/oOQJK2aUQX1+cCj2//0P5bkz4acbwe6v9neFTgyySNb+87A/wW2B7YC/qJNOwZ4Dt2Idqck+7T+GwLXV9XTq+oo4EfAs6vq2ePW9xVglyQbts/7A6e0LxLvAPaoqh2BBcCbkzwIOAV4Y1U9BdiD7qr4I4FTqmpOVZ0CvAu4tqp2AN7G8qH8NGDvqjpwgu1/CvDGtp0vB7apqp2BE+ieYAbwTWCXqnoq8AXgH1r7PwG3V9X2bb0XDOyLy1u9FwOvnWC9AOu2dR0OvLO1vaYtcydgJ+C1SR43fsYkhyRZkGTB0rt9bLkkrUkjCeqqupMukA4Bfk4Xfq8cYtYzquo3VXUb8HW6gAa4sqpuqqqldPcd340uOC6sqp+3Q8ifA57V+i8FvjhEnUuAc4EXJVmX7kvCGXR3YXsScEmShcDBwGOBJwI/rqqr2vy/nuTw9W7ASa3PBcDD28gb4Myq+s0kJV1VVT9uRyL+m+4LD8BiupvNADwKOC/JYuDv6R4/Ct2Xho8ObNsv29vfAWe191cPLGe80ybo8zzgFW0fXAE8HNh6/IxVdXxVza2quetsMGv8ZEnSahjJOWrobj8KXEh3y9HFdGF3IrCEZV8Q1h8/2ySfJ2pf0QNCftvWP4xTgL8DfkEXlHek+4Pxr1TVAYMd2yHs8bVMZKLaxua7awXz3TPw/t6Bz/ey7Hf1YeD9VXVmknnA/IF1TlTb76tqrH0pk//O75mgT4DDquq8FdQsSRqhkYyokzwxyeDIaw7wP+39LXSjbYB9Wd7eSdZP8nBgHnBVa985yePauen96Q7/XgH8WZJN2wVjBwAXTVLSHcDGk0y7ENiR7pDwKa3tcuCZSZ7QtmeDJNsA3wYemWSn1r5xG4mPX/7FwEGtzzy68/W/nmT9UzULuLW9P3ig/Xzg9WMfkjx0DazrPOB1SR7YlrnNwGkCSdI0GNU56o2Az7SLv66jO4w8v017F/DBJN+gG70NupLuCV2XA+8euwANuAw4GrgeuBk4vap+DPwj3SHyRcA1VXXGJPUcD3x5/MVk8IeR/1nAC9pPqurnwCuBk1v9lwPbVtXv6L4ofDjJIrpz3Ou3Gp40djFZ29a5bd6jWT5QV9d84NS2/24baH8P8NB2Yd0iYPz5+FVxAnAjcE2S64FPMMKjMJKkP5ZlR0VnVpL5wJ1V9b5x7fOAI6rqhTNQlqZovS22ri0O/sBMlyFJ0+qWo/darfmTXF1Vcyea5p3JJEnqsd4cxqyq+ZO0X0h3HlmSpPsdR9SSJPWYQS1JUo8Z1JIk9ZhBLUlSjxnUkiT1mEEtSVKPGdSSJPWYQS1JUo8Z1JIk9ZhBLUlSjxnUkiT1mEEtSVKPGdSSJPVYb56epfuG7becxYLVfC6rJGkZR9SSJPWYQS1JUo8Z1JIk9ZhBLUlSjxnUkiT1mEEtSVKPGdSSJPWYQS1JUo8Z1JIk9Zh3JtMatfjW25n91rNnugxJmla3jPCOjI6oJUnqMYNakqQeM6glSeoxg1qSpB4zqCVJ6jGDWpKkHjOoJUnqMYNakqQeM6glSeoxg1qSpB4zqCVJ6jGDWpKkHjOoJUnqMYNakqQeM6glSeoxg1qSpB4zqCVJ6rH7RFAnuXMNLGNukg+tYPrsJAcO239tkOScJJvMdB2SpMmtO9MF9EVVLQAWrKDLbOBA4PND9p9UknWqaumqzNvmX7eqlqzq/GOqas/VXYYkabTuEyPqiSSZk+TyJNclOT3JQ1v7Tq3tsiTHJrm+tc9LclZ7/2dJFrbXtUk2Bo4Gdm9tbxrXf6Mkn06yuC173wnquSXJkUm+Cbw0yfNaDdckOTXJRq3fnkm+neSbST40sI75SY5Pcj7w2SSbJflikqva65mT1Z5kiyQXt7brk+w+UNOm7f2b27Trkxze2mYn+VaSTya5Icn5SR48wl+bJGmc+2xQA58F3lJVOwCLgXe29k8Dh1bVrsBko9ojgL+rqjnA7sBvgLcC36iqOVX1r+P6/xNwe1Vt39Z3wSTL/W1V7QZ8FXgHsEdV7Ug3Mn9zkvWBTwAvaP02Gzf/04C9q+pA4IPAv1bVTsC+wAkrqP1A4LzW9hRg4eBCkzwNeBXwdGAX4LVJntombw18tKq2A37V1sW4+Q9JsiDJgqV33z7JpkuSVsV9MqiTzAI2qaqLWtNngGe187EbV9Wlrf3zkyziEuD9Sd7QlrOyw8x7AB8d+1BVv5yk3ynt5y7Ak4BLkiwEDgYeC2wL3FRVN7d+J4+b/8yq+s3AOj/S5j8TeEgb+U9U+1XAq5LMB7avqjvGLXc34PSququq7gROowt5gJuramF7fzXdKYDlVNXxVTW3quaus8GsSTZdkrQq7pNBvQIZplNVHQ38NfBg4PIk2w6x3Bpi0XcN9P9KG53PqaonVdVrhqjvroH3DwB2HVjGllV1x0S1V9XFwLOAW4GTkrxigvonc8/A+6V4XYMkTav7ZFBX1e3AL8fOxQIvBy5qI907kuzS2l820fxJtqqqxVV1DN1h6W2BO4CNJ1nl+cDrB+Z/6EpKvBx4ZpIntP4bJNkG+Dbw+CSzW7/9V7CM8eucM1ntSR4L/KyqPgn8G7DjuGVdDOzT6tgQeAnwjZVsgyRpGtxXgnqDJD8ceL2Z7nDysUmuA+YAR7W+rwGOT3IZ3UhyopOqh7eLqhbRneP9MnAdsCTJoiRvGtf/PcBDB+Z59oqKraqfA68ETm71XQ5s2w5r/y1wbrvo7KeT1AfwBmBuu3jtRuDQFdQ+D1iY5Fq6c8wfHFfPNcCJwJXAFcAJVXXtirZBkjQ9UjXMEdv7jiQbtfOwJHkrsEVVvXGGy/qDsfqShO689/cmuHitt9bbYuva4uAPzHQZkjStbjl6r9WaP8nVVTV3omn3lRH1VOw19mdKdBdMvWemCxrnte0CsRuAWXRXgUuS7qfudxcGVdUpLLv6unfa6HmtGUFLkkbr/jiiliRprWFQS5LUYwa1JEk9ZlBLktRjBrUkST1mUEuS1GMGtSRJPWZQS5LUYwa1JEk9ZlBLktRjBrUkST1mUEuS1GMGtSRJPXa/e3qWRmv7LWexYDWfyypJWsYRtSRJPWZQS5LUYwa1JEk9ZlBLktRjBrUkST1mUEuS1GMGtSRJPWZQS5LUYwa1JEk9lqqa6Rp0H5LkDuA7M13HBDYFbpvpIibR19qsa2r6Whf0tzbrWuaxVbXZRBO8hajWtO9U1dyZLmK8JAv6WBf0tzbrmpq+1gX9rc26huOhb0mSesygliSpxwxqrWnHz3QBk+hrXdDf2qxravpaF/S3NusagheTSZLUY46oJUnqMYNakqQeM6i1SpI8P8l3knw/yVsnmJ4kH2rTr0uyY0/q2jbJZUnuSXLEdNQ0ZF0Htf10XZJLkzylJ3Xt3WpamGRBkt2mo65hahvot1OSpUn260NdSeYlub3ts4VJjuxDXQO1LUxyQ5KLpqOuYWpL8vcD++v69vt8WA/qmpXkv5IsavvsVaOuaUJV5cvXlF7AOsB/A48HHgQsAp40rs+ewJeBALsAV/Skrs2BnYD3Akf0aH89A3hoe/+CHu2vjVh2LcsOwLf7ss8G+l0AnAPs14e6gHnAWdOxn6ZY1ybAjcBj2ufN+1LbuP4vAi7oQ13A24Bj2vvNgF8AD5rO321VOaLWKtkZ+H5V3VRVvwO+AOw9rs/ewGerczmwSZItZrquqvpZVV0F/H7EtUy1rkur6pft4+XAo3pS153V/i8FbAhM19Wnw/wbAzgM+CLws57VNd2GqetA4LSq+gF0/y30qLZBBwAn96SuAjZOErovrb8AlkxDbcsxqLUqtgT+d+DzD1vbVPvMRF0zYap1vYbuaMSoDVVXkpck+TZwNvDqaahrqNqSbAm8BDhummoaqq5m13a49MtJtutJXdsAD01yYZKrk7xiGuoatjYAkmwAPJ/uy1cf6voI8KfAj4DFwBur6t5pqG053kJUqyITtI0faQ3TZ02biXUOY+i6kjybLqin41zwUHVV1enA6UmeBbwb2GPUhTFcbR8A3lJVS7sBz7QYpq5r6O7bfGeSPYEvAVv3oK51gacBzwUeDFyW5PKq+m4PahvzIuCSqvrFCOsZM0xdfw4sBJ4DbAV8Jck3qurXI65tOY6otSp+CDx64POj6L5xTrXPTNQ1E4aqK8kOwAnA3lX1//pS15iquhjYKsmmoy6M4WqbC3whyS3AfsDHkuwz03VV1a+r6s72/hzggdOwz4b9b/Lcqrqrqm4DLgam46LFqfw7exnTc9gbhqvrVXSnC6qqvg/cDGw7TfUtM90nxX2t/S+6b+Y3AY9j2UUY243rsxfLX0x2ZR/qGug7n+m7mGyY/fUY4PvAM3r2e3wCyy4m2xG4dezzTNc2rv+JTM/FZMPssz8Z2Gc7Az8Y9T4bsq4/Bb7W+m4AXA88uQ/7rPWbRXcOeMNR1zSFffZxYH57/4j273/T6ahv8OWhb01ZVS1J8nrgPLorJz9VVTckObRNP47uKtw96cLnbrpvpjNeV5I/ARYADwHuTXI43ZWeIzuUNeT+OhJ4ON2oEGBJjfjpPUPWtS/wiiS/B34D7F/t/1o9qG3aDVnXfsDrkiyh22cvG/U+G6auqvpWknOB64B7gROq6vpR1jVsba3rS4Dzq+quUdc0hbreDZyYZDHdoOMt1R2NmFbeQlSSpB7zHLUkST1mUEuS1GMGtSRJPWZQS5LUYwa1JEk9ZlBL6qV269JKMv03mJB6xKCW1FcHAN+ku1vVSCRZZ1TLltYUg1pS7yTZCHgm3X3PX9ba1knyviSL2zOyD2vtO7VneC9KcmWSjZO8MslHBpZ3VpJ57f2dSY5KcgXdwzOOTHJVew7y8e1JSSR5QpKvtuVek2SrJCcl2XtguZ9L8uLp2i+6fzKoJfXRPnT3pf4u8IskOwKH0N3u8alVtQPwuSQPAk6he6rRU+geGPKblSx7Q+D6qnp6VX0T+EhV7VRVT6Z7WMULW7/PAR9ty30G8GO6e7G/CiDJrNZ+zpraaGkiBrWkPjqA7vnAtJ8H0IXwcVW1BKC6Jyw9Efhxdc8Yp7oHYqzsecFLWf4xis9OckW7TeRzgO2SbAxsWd2Tw6iq31bV3VV1EfCEJJu3mr44xPqk1eK9viX1SpKH0wXmk5MU3X2YC7iaiR+nOtF9kJew/EBk/YH3v62qpW1d6wMfA+ZW1f8mmd/6rui5mScBB9Edkp+u53PrfswRtaS+2Q/4bFU9tqpmV9Wj6R4veA1waJJ1AZI8DPg28MgkO7W2jdv0W4A5SR6Q5NF0T7GayFiA39bOi+8H3cgc+OHYYzOTrJdkg9b3RODw1u+GNbbV0iQMakl9cwBw+ri2LwKPpHtk5HVJFgEHVtXvgP2BD7e2r9CF7yV04b4YeB9dyP+RqvoV8MnW70vAVQOTXw68Icl1wKV0j6+kqn4KfAv49GpupzQUn54lSVPQRtaLgR2r6vaZrkf3fY6oJWlISfagO9z+YUNa08URtSRJPeaIWpKkHjOoJUnqMYNakqQeM6glSeoxg1qSpB77/xISz3d+bfzbAAAAAElFTkSuQmCC"/>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8" name="AutoShape 4" descr="data:image/png;base64,iVBORw0KGgoAAAANSUhEUgAAAeoAAAEGCAYAAACq69bDAAAAOXRFWHRTb2Z0d2FyZQBNYXRwbG90bGliIHZlcnNpb24zLjUuMSwgaHR0cHM6Ly9tYXRwbG90bGliLm9yZy/YYfK9AAAACXBIWXMAAAsTAAALEwEAmpwYAAAgB0lEQVR4nO3de7QdZX3/8fdHUJCLQQUs4iWKIBXBiAFBwUblZxVUsGARqOKlUmxF0R+tVi1G1BYWLutdRKooVaRUEAoIqAgo9wAJAbwWqBWv/FTkomjC9/fHPMfsHM9J9kmyz5nA+7XWXmfvZ56Z+c6cwGc/M3NmUlVIkqR+esBMFyBJkiZnUEuS1GMGtSRJPWZQS5LUYwa1JEk9tu5MF6D7lk033bRmz54902VI0lrl6quvvq2qNptomkGtNWr27NksWLBgpsuQpLVKkv+ZbJqHviVJ6jGDWpKkHjOoJUnqMYNakqQeM6glSeoxg1qSpB4zqCVJ6jGDWpKkHvOGJ1qjFt96O7PfevZMlyFJ0+qWo/ca2bIdUUuS1GMGtSRJPWZQS5LUYwa1JEk9ZlBLktRjBrUkST1mUEuS1GMGtSRJPWZQS5LUYwa1JEk9ZlBLktRjBrUkST1mUEuS1GMGtSRJPWZQS5LUYwa1JEk9ZlBLktRja01QJ7lz4P2eSb6X5DEzWdNkkuyT5ElrcHmXDtHnliSbTtA+P8kRa6oWSdL0WmuCekyS5wIfBp5fVT+YpnWuM8VZ9gHWWFBX1TPW1LKmYhW2W5K0hq1VQZ1kd+CTwF5V9d8TTJ+f5FNJLkxyU5I3DEz7qyRXJlmY5BNjIZTk40kWJLkhybsG+t+S5Mgk3wRemuR5SS5Lck2SU5Ns1PodneTGJNcleV+SZwAvBo5t69pqXI0nJvlQkktbjfsNTPv7JFe1ZQ3Wcmf7+YAkH2u1npXknMH5gcNafYuTbDvQ/pQkF7SjEK9ty0qSY5Nc3/rv39rnJfl6ks8Di5NsmOTsJIta3/2n+nuTJK26dWe6gClYDzgDmFdV315Bv22BZwMbA99J8nHgCcD+wDOr6vdJPgYcBHwWeHtV/aIF99eS7FBV17Vl/baqdmuHlE8D9qiqu5K8BXhzko8ALwG2rapKsklV/SrJmcBZVfWfk9S4BbBbq/VM4D+TPA/YGtgZCHBmkmdV1cUD8/0FMBvYHtgc+BbwqYHpt1XVjkn+FjgC+OvWvgOwC7AhcG2Ss4FdgTnAU4BNgauSjK1rZ+DJVXVzkn2BH1XVXgBJZo3fmCSHAIcArPOQzSbZZEnSqlibRtS/By4FXrOSfmdX1T1VdRvwM+ARwHOBp9GF0cL2+fGt/18muQa4FtiO5Q9Zn9J+7tLaL2nzHww8Fvg18FvghCR/Adw95LZ8qaruraobW30Az2uva4Fr6EJ863Hz7Qac2ub9CfD1cdNPaz+vpgv0MWdU1W/aPvk6XRDvBpxcVUur6qfARcBOrf+VVXVze78Y2CPJMUl2r6rbx29MVR1fVXOrau46G/xRjkuSVsPaNKK+F/hL4KtJ3lZV/zxJv3sG3i+l28YAn6mqfxzsmORxdCPPnarql0lOBNYf6HLXWFfgK1V1wPiVJdmZLvhfBrweeM4Q2zJYYwZ+/ktVfWIF82UF0waXO7bdY2pcv1rJsu76Q8eq7yZ5GrAn8C9Jzq+qo1ZShyRpDVmbRtRU1d3AC4GDkqxsZD3oa8B+STYHSPKwJI8FHkIXSrcneQTwgknmvxx4ZpIntPk3SLJNO089q6rOAQ6nO5QMcAfdofepOA949cC57y3H6h3wTWDfdq76EcC8IZe9d5L1kzy8zXMVcDGwf5J1kmwGPAu4cvyMSR4J3F1V/w68D9hxitslSVoNa9OIGoB2Pvn5wMVJbquqM4aY58Yk7wDOT/IAusPof1dVlye5FrgBuAm4ZJL5f57klcDJSdZrze+gC+QzkqxPN0J9U5v2BeCT7WK2/Sa68G2CdZyf5E+By5IA3An8Fd3h+zFfpBu9Xw98F7gC+KND0RO4EjgbeAzw7qr6UZLT6c5TL6IbYf9DVf1k3EVo0J0PPzbJvXT77XVDrE+StIakavxRUfVZko2q6s42Or6S7gK5n8x0XWPW22Lr2uLgD8x0GZI0rW45eq/Vmj/J1VU1d6Jpa92IWpyVZBPgQXSj496EtCRpzTOo1zJVNW+ma5AkTZ+16mIySZLubwxqSZJ6zKCWJKnHDGpJknrMoJYkqccMakmSesygliSpxwxqSZJ6zKCWJKnHDGpJknrMoJYkqccMakmSesygliSpx3x6ltao7becxYLVfC6rJGkZR9SSJPWYQS1JUo8Z1JIk9ZhBLUlSjxnUkiT1mEEtSVKPGdSSJPWYQS1JUo8Z1JIk9Zh3JtMatfjW25n91rNnugxJmla3jPCOjI6oJUnqMYNakqQeM6glSeoxg1qSpB4zqCVJ6jGDWpKkHjOoJUnqMYNakqQeM6glSeoxg1qSpB4zqCVJ6jGDWpKkHjOoJUnqMYNakqQeM6glSeoxg1qSpB4zqCVJ6rFpD+okS5MsTHJDkkVJ3pxklepIclSSPVYw/dAkr1j1av+wnNlJDlzd5UxxnfOTHLEGl3fpwPtj2/4/dk3tI0nSaKw7A+v8TVXNAUiyOfB5YBbwzqkuqKqOXMn041alwAnMBg6kq3U5SdatqiVraD0jU1XPGPj4N8BmVXXPVJeztmyvJN1XzOih76r6GXAI8Pp01mmjvKuSXJfkb8b6JvmHJIvbKPzo1nZikv3a+6OT3Njme19r+8OoNMmcJJe36acneWhrvzDJMUmuTPLdJLtPUOrRwO7tSMCbkrwyyalJ/gs4P8mGST7V6r42yd5t2ZNuz6Akr2jTFyU5aYLpr23LWJTki0k2aO0vTXJ9a7+4tW3XtmVhW+bWrf3O9vNMYEPgiiT7j9tHWyU5N8nVSb6RZNuB/fz+JF8HjpnK71iStHpmYkS9nKq6qR363hzYG7i9qnZKsh5wSZLzgW2BfYCnV9XdSR42uIz2+SXAtlVVSTaZYFWfBQ6rqouSHEU3gj+8TVu3qnZOsmdrH384/a3AEVX1wra+VwK7AjtU1S+S/DNwQVW9uq37yiRfBQ6aaHuq6uaB2rcD3g48s6puG79tzWlV9cnW/z3Aa4APA0cCf15Vtw5s86HAB6vqc0keBKwzbn+/OMmdA0c15g9MPh44tKq+l+TpwMeA57Rp2wB7VNXS8cUlOYTuCxfrPGSzCcqXJK2qGQ/qJu3n84AdxkbJdIfEt6YLzk9X1d0AVfWLcfP/GvgtcEKSs4Gzllt4MgvYpKouak2fAU4d6HJa+3k13WHuYXxloI7nAS8eOKe8PvCYFWzPzQPLeQ7wn1V12yTbBvDkFtCbABsB57X2S4ATk/zHwDZcBrw9yaPoAv57w2xMko2AZwCnJmO/DtYb6HLqRCHdaj6eLuRZb4uta5j1SZKGM+NBneTxwFLgZ3SBfVhVnTeuz/OBSQOgqpYk2Rl4LvAy4PUsGwkOY+xc7VKG3yd3DZYI7FtV3xnskC7x/mh7xgkr2LbmRGCfqlrURvPzAKrq0Dby3QtYmGROVX0+yRWt7bwkf11VFwyxPQ8AfjU20p7AXZO0S5JGaEbPUSfZDDgO+EhVFd1I8XVJHtimb5NkQ+B84NUD52bHH/reCJhVVefQHc6eMzi9qm4Hfjlw/vnlwEUM7w5g4xVMPw84rAUzSZ460D7R9gz6GvCXSR4+0bY1GwM/bss5aKwxyVZVdUW7qO424NHti89NVfUh4Exgh2E2sKp+Ddyc5KVt2UnylGHmlSSNzkyMqB+cZCHwQGAJcBLw/jbtBLpDz9e00Ps53Ujy3CRzgAVJfgecA7xtYJkbA2ckWZ9uhPqmCdZ7MHBcC/ubgFdNoebrgCVJFtGNbn85bvq7gQ8A17W6bwFeONn2DM5YVTckeS9wUZKlwLXAK8ct/5+AK4D/ARaz7EvDse1isdAF/iK68+l/leT3wE+Ao6awnQcBH0/yDrrfzxfaMiVJMyTdQFZaM9bbYuva4uAPzHQZkjStbjl6r9WaP8nVVTV3omnemUySpB4zqCVJ6jGDWpKkHjOoJUnqMYNakqQeW+GfZyV584qmV9X7VzRdkiStnpX9HfXY3+s+EdiJ7gYaAC8CLh5VUZIkqbPCoK6qdwG0B2PsWFV3tM/zWf5e2ZIkaQSGPUf9GOB3A59/x/APr5AkSato2FuInkT36MbT2+d96J5AJUmSRmiooK6q9yb5MrA73ZOeXlVV1460MkmSNKWHciwF7qUL6ntHU44kSRo01DnqJG8EPgdsCmwO/HuSw0ZZmCRJGn5E/Rrg6VV1F0CSY4DLgA+PqjBJkjT8Vd+hO/Q9ZmlrkyRJIzTsiPrTwBXjrvr+t5FUpLXa9lvOYsFqPpdVkrTMsFd9vz/JRcAz6UbSXvUtSdI0mMpV3wuBH4/Nk+QxVfWDURQlSZI6QwV1u8L7ncBPWXZ+uoAdRleaJEkadkT9RuCJVfX/RlmMJEla3rBXff8vcPsoC5EkSX9s2OdR3wRcmORs4J6x6T6PWpKk0Rr2edQ/aK8HtRd056glSdIIDfs86pdW1XLPn07y0lEWJkmShj9H/Y9DtkmSpDVoZeeoXwDsCWyZ5EMDkx4CLBllYVo7Lb71dma/9eyZLkOSptUtI7wj48rOUf8IWAC8GLh6oP0O4E2jKkqSJHVWdo56EbAoyedb38dU1XempTJJkjT0Oern091C9FyAJHOSnDmqoiRJUmfYoJ4P7Az8CqCqFgKzR1GQJElaZtigXlJV3plMkqRpNuy9vq9PciCwTpKtgTcAl46uLEmSBMOPqA8DtqO7fejJwK+Bw0dUkyRJaoYaUVfV3cDb20uSJE2Tld3wZIVXdlfVi9dsOZIkadDKRtS70j3i8mTgCiAjr0iSJP3ByoL6T4D/AxwAHAicDZxcVTeMujBJkrSSi8mqamlVnVtVBwO7AN+ney71YdNSnSRJ93MrvZgsyXrAXnSj6tnAh4DTRluWJEmClV9M9hngycCXgXdV1fXTUpUkSQJWPqJ+OXAXsA3whuQP15IFqKp6yAhrkyTpfm9lT88a9oYokiRpBAxiSZJ6bGRBneTtSW5Icl2ShUmePqp1DVHL4Uk2GOHy5yTZc1TLXx1J7pyk/dAkr5jueiRJUzPsQzmmJMmuwAuBHavqniSbAg8axbqGqGUduvuS/ztw94hWMweYC5wz7AxJ1q2qJSOqZ6Wq6riZWrckaXijGlFvAdxWVfcAVNVtVfUjgCS3tOAmydwkF7b385OclOSCJN9L8trWPi/JxUlOT3JjkuOSPKBNOyDJ4iTXJzlmbOVJ7kxyVJIr6O5P/kjg60m+Plhkkhck+Y+Bz/OS/Fd7/7wklyW5JsmpSTZq7TsluTTJoiRXJpkFHAXs344c7J/kYUm+1I4mXJ5kh4FtPD7J+cBnx9UyL8lFSf4jyXeTHJ3koLaOxUm2av1elOSKJNcm+WqSR7T2jZJ8uvW9Lsm+A8t+b6v38oH+85Mc0d5fmOSYtq7vJtm9ta+T5NgkV7Vl/s2q/oOQJK2aUQX1+cCj2//0P5bkz4acbwe6v9neFTgyySNb+87A/wW2B7YC/qJNOwZ4Dt2Idqck+7T+GwLXV9XTq+oo4EfAs6vq2ePW9xVglyQbts/7A6e0LxLvAPaoqh2BBcCbkzwIOAV4Y1U9BdiD7qr4I4FTqmpOVZ0CvAu4tqp2AN7G8qH8NGDvqjpwgu1/CvDGtp0vB7apqp2BE+ieYAbwTWCXqnoq8AXgH1r7PwG3V9X2bb0XDOyLy1u9FwOvnWC9AOu2dR0OvLO1vaYtcydgJ+C1SR43fsYkhyRZkGTB0rt9bLkkrUkjCeqqupMukA4Bfk4Xfq8cYtYzquo3VXUb8HW6gAa4sqpuqqqldPcd340uOC6sqp+3Q8ifA57V+i8FvjhEnUuAc4EXJVmX7kvCGXR3YXsScEmShcDBwGOBJwI/rqqr2vy/nuTw9W7ASa3PBcDD28gb4Myq+s0kJV1VVT9uRyL+m+4LD8BiupvNADwKOC/JYuDv6R4/Ct2Xho8ObNsv29vfAWe191cPLGe80ybo8zzgFW0fXAE8HNh6/IxVdXxVza2quetsMGv8ZEnSahjJOWrobj8KXEh3y9HFdGF3IrCEZV8Q1h8/2ySfJ2pf0QNCftvWP4xTgL8DfkEXlHek+4Pxr1TVAYMd2yHs8bVMZKLaxua7awXz3TPw/t6Bz/ey7Hf1YeD9VXVmknnA/IF1TlTb76tqrH0pk//O75mgT4DDquq8FdQsSRqhkYyokzwxyeDIaw7wP+39LXSjbYB9Wd7eSdZP8nBgHnBVa985yePauen96Q7/XgH8WZJN2wVjBwAXTVLSHcDGk0y7ENiR7pDwKa3tcuCZSZ7QtmeDJNsA3wYemWSn1r5xG4mPX/7FwEGtzzy68/W/nmT9UzULuLW9P3ig/Xzg9WMfkjx0DazrPOB1SR7YlrnNwGkCSdI0GNU56o2Az7SLv66jO4w8v017F/DBJN+gG70NupLuCV2XA+8euwANuAw4GrgeuBk4vap+DPwj3SHyRcA1VXXGJPUcD3x5/MVk8IeR/1nAC9pPqurnwCuBk1v9lwPbVtXv6L4ofDjJIrpz3Ou3Gp40djFZ29a5bd6jWT5QV9d84NS2/24baH8P8NB2Yd0iYPz5+FVxAnAjcE2S64FPMMKjMJKkP5ZlR0VnVpL5wJ1V9b5x7fOAI6rqhTNQlqZovS22ri0O/sBMlyFJ0+qWo/darfmTXF1Vcyea5p3JJEnqsd4cxqyq+ZO0X0h3HlmSpPsdR9SSJPWYQS1JUo8Z1JIk9ZhBLUlSjxnUkiT1mEEtSVKPGdSSJPWYQS1JUo8Z1JIk9ZhBLUlSjxnUkiT1mEEtSVKPGdSSJPVYb56epfuG7becxYLVfC6rJGkZR9SSJPWYQS1JUo8Z1JIk9ZhBLUlSjxnUkiT1mEEtSVKPGdSSJPWYQS1JUo8Z1JIk9Zh3JtMatfjW25n91rNnugxJmla3jPCOjI6oJUnqMYNakqQeM6glSeoxg1qSpB4zqCVJ6jGDWpKkHjOoJUnqMYNakqQeM6glSeoxg1qSpB4zqCVJ6jGDWpKkHjOoJUnqMYNakqQeM6glSeoxg1qSpB4zqCVJ6rH7RFAnuXMNLGNukg+tYPrsJAcO239tkOScJJvMdB2SpMmtO9MF9EVVLQAWrKDLbOBA4PND9p9UknWqaumqzNvmX7eqlqzq/GOqas/VXYYkabTuEyPqiSSZk+TyJNclOT3JQ1v7Tq3tsiTHJrm+tc9LclZ7/2dJFrbXtUk2Bo4Gdm9tbxrXf6Mkn06yuC173wnquSXJkUm+Cbw0yfNaDdckOTXJRq3fnkm+neSbST40sI75SY5Pcj7w2SSbJflikqva65mT1Z5kiyQXt7brk+w+UNOm7f2b27Trkxze2mYn+VaSTya5Icn5SR48wl+bJGmc+2xQA58F3lJVOwCLgXe29k8Dh1bVrsBko9ojgL+rqjnA7sBvgLcC36iqOVX1r+P6/xNwe1Vt39Z3wSTL/W1V7QZ8FXgHsEdV7Ug3Mn9zkvWBTwAvaP02Gzf/04C9q+pA4IPAv1bVTsC+wAkrqP1A4LzW9hRg4eBCkzwNeBXwdGAX4LVJntombw18tKq2A37V1sW4+Q9JsiDJgqV33z7JpkuSVsV9MqiTzAI2qaqLWtNngGe187EbV9Wlrf3zkyziEuD9Sd7QlrOyw8x7AB8d+1BVv5yk3ynt5y7Ak4BLkiwEDgYeC2wL3FRVN7d+J4+b/8yq+s3AOj/S5j8TeEgb+U9U+1XAq5LMB7avqjvGLXc34PSququq7gROowt5gJuramF7fzXdKYDlVNXxVTW3quaus8GsSTZdkrQq7pNBvQIZplNVHQ38NfBg4PIk2w6x3Bpi0XcN9P9KG53PqaonVdVrhqjvroH3DwB2HVjGllV1x0S1V9XFwLOAW4GTkrxigvonc8/A+6V4XYMkTav7ZFBX1e3AL8fOxQIvBy5qI907kuzS2l820fxJtqqqxVV1DN1h6W2BO4CNJ1nl+cDrB+Z/6EpKvBx4ZpIntP4bJNkG+Dbw+CSzW7/9V7CM8eucM1ntSR4L/KyqPgn8G7DjuGVdDOzT6tgQeAnwjZVsgyRpGtxXgnqDJD8ceL2Z7nDysUmuA+YAR7W+rwGOT3IZ3UhyopOqh7eLqhbRneP9MnAdsCTJoiRvGtf/PcBDB+Z59oqKraqfA68ETm71XQ5s2w5r/y1wbrvo7KeT1AfwBmBuu3jtRuDQFdQ+D1iY5Fq6c8wfHFfPNcCJwJXAFcAJVXXtirZBkjQ9UjXMEdv7jiQbtfOwJHkrsEVVvXGGy/qDsfqShO689/cmuHitt9bbYuva4uAPzHQZkjStbjl6r9WaP8nVVTV3omn3lRH1VOw19mdKdBdMvWemCxrnte0CsRuAWXRXgUuS7qfudxcGVdUpLLv6unfa6HmtGUFLkkbr/jiiliRprWFQS5LUYwa1JEk9ZlBLktRjBrUkST1mUEuS1GMGtSRJPWZQS5LUYwa1JEk9ZlBLktRjBrUkST1mUEuS1GMGtSRJPXa/e3qWRmv7LWexYDWfyypJWsYRtSRJPWZQS5LUYwa1JEk9ZlBLktRjBrUkST1mUEuS1GMGtSRJPWZQS5LUYwa1JEk9lqqa6Rp0H5LkDuA7M13HBDYFbpvpIibR19qsa2r6Whf0tzbrWuaxVbXZRBO8hajWtO9U1dyZLmK8JAv6WBf0tzbrmpq+1gX9rc26huOhb0mSesygliSpxwxqrWnHz3QBk+hrXdDf2qxravpaF/S3NusagheTSZLUY46oJUnqMYNakqQeM6i1SpI8P8l3knw/yVsnmJ4kH2rTr0uyY0/q2jbJZUnuSXLEdNQ0ZF0Htf10XZJLkzylJ3Xt3WpamGRBkt2mo65hahvot1OSpUn260NdSeYlub3ts4VJjuxDXQO1LUxyQ5KLpqOuYWpL8vcD++v69vt8WA/qmpXkv5IsavvsVaOuaUJV5cvXlF7AOsB/A48HHgQsAp40rs+ewJeBALsAV/Skrs2BnYD3Akf0aH89A3hoe/+CHu2vjVh2LcsOwLf7ss8G+l0AnAPs14e6gHnAWdOxn6ZY1ybAjcBj2ufN+1LbuP4vAi7oQ13A24Bj2vvNgF8AD5rO321VOaLWKtkZ+H5V3VRVvwO+AOw9rs/ewGerczmwSZItZrquqvpZVV0F/H7EtUy1rkur6pft4+XAo3pS153V/i8FbAhM19Wnw/wbAzgM+CLws57VNd2GqetA4LSq+gF0/y30qLZBBwAn96SuAjZOErovrb8AlkxDbcsxqLUqtgT+d+DzD1vbVPvMRF0zYap1vYbuaMSoDVVXkpck+TZwNvDqaahrqNqSbAm8BDhummoaqq5m13a49MtJtutJXdsAD01yYZKrk7xiGuoatjYAkmwAPJ/uy1cf6voI8KfAj4DFwBur6t5pqG053kJUqyITtI0faQ3TZ02biXUOY+i6kjybLqin41zwUHVV1enA6UmeBbwb2GPUhTFcbR8A3lJVS7sBz7QYpq5r6O7bfGeSPYEvAVv3oK51gacBzwUeDFyW5PKq+m4PahvzIuCSqvrFCOsZM0xdfw4sBJ4DbAV8Jck3qurXI65tOY6otSp+CDx64POj6L5xTrXPTNQ1E4aqK8kOwAnA3lX1//pS15iquhjYKsmmoy6M4WqbC3whyS3AfsDHkuwz03VV1a+r6s72/hzggdOwz4b9b/Lcqrqrqm4DLgam46LFqfw7exnTc9gbhqvrVXSnC6qqvg/cDGw7TfUtM90nxX2t/S+6b+Y3AY9j2UUY243rsxfLX0x2ZR/qGug7n+m7mGyY/fUY4PvAM3r2e3wCyy4m2xG4dezzTNc2rv+JTM/FZMPssz8Z2Gc7Az8Y9T4bsq4/Bb7W+m4AXA88uQ/7rPWbRXcOeMNR1zSFffZxYH57/4j273/T6ahv8OWhb01ZVS1J8nrgPLorJz9VVTckObRNP47uKtw96cLnbrpvpjNeV5I/ARYADwHuTXI43ZWeIzuUNeT+OhJ4ON2oEGBJjfjpPUPWtS/wiiS/B34D7F/t/1o9qG3aDVnXfsDrkiyh22cvG/U+G6auqvpWknOB64B7gROq6vpR1jVsba3rS4Dzq+quUdc0hbreDZyYZDHdoOMt1R2NmFbeQlSSpB7zHLUkST1mUEuS1GMGtSRJPWZQS5LUYwa1JEk9ZlBL6qV269JKMv03mJB6xKCW1FcHAN+ku1vVSCRZZ1TLltYUg1pS7yTZCHgm3X3PX9ba1knyviSL2zOyD2vtO7VneC9KcmWSjZO8MslHBpZ3VpJ57f2dSY5KcgXdwzOOTHJVew7y8e1JSSR5QpKvtuVek2SrJCcl2XtguZ9L8uLp2i+6fzKoJfXRPnT3pf4u8IskOwKH0N3u8alVtQPwuSQPAk6he6rRU+geGPKblSx7Q+D6qnp6VX0T+EhV7VRVT6Z7WMULW7/PAR9ty30G8GO6e7G/CiDJrNZ+zpraaGkiBrWkPjqA7vnAtJ8H0IXwcVW1BKC6Jyw9Efhxdc8Yp7oHYqzsecFLWf4xis9OckW7TeRzgO2SbAxsWd2Tw6iq31bV3VV1EfCEJJu3mr44xPqk1eK9viX1SpKH0wXmk5MU3X2YC7iaiR+nOtF9kJew/EBk/YH3v62qpW1d6wMfA+ZW1f8mmd/6rui5mScBB9Edkp+u53PrfswRtaS+2Q/4bFU9tqpmV9Wj6R4veA1waJJ1AZI8DPg28MgkO7W2jdv0W4A5SR6Q5NF0T7GayFiA39bOi+8H3cgc+OHYYzOTrJdkg9b3RODw1u+GNbbV0iQMakl9cwBw+ri2LwKPpHtk5HVJFgEHVtXvgP2BD7e2r9CF7yV04b4YeB9dyP+RqvoV8MnW70vAVQOTXw68Icl1wKV0j6+kqn4KfAv49GpupzQUn54lSVPQRtaLgR2r6vaZrkf3fY6oJWlISfagO9z+YUNa08URtSRJPeaIWpKkHjOoJUnqMYNakqQeM6glSeoxg1qSpB77/xISz3d+bfzbAAAAAElFTkSuQmCC"/>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11" name="Picture 10"/>
          <p:cNvPicPr>
            <a:picLocks noChangeAspect="1"/>
          </p:cNvPicPr>
          <p:nvPr/>
        </p:nvPicPr>
        <p:blipFill>
          <a:blip r:embed="rId3"/>
          <a:stretch>
            <a:fillRect/>
          </a:stretch>
        </p:blipFill>
        <p:spPr>
          <a:xfrm>
            <a:off x="4227323" y="2181225"/>
            <a:ext cx="7907849" cy="4245986"/>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p:cNvPicPr>
            <a:picLocks noChangeAspect="1"/>
          </p:cNvPicPr>
          <p:nvPr/>
        </p:nvPicPr>
        <p:blipFill>
          <a:blip r:embed="rId3"/>
          <a:stretch>
            <a:fillRect/>
          </a:stretch>
        </p:blipFill>
        <p:spPr>
          <a:xfrm>
            <a:off x="5287889" y="1824874"/>
            <a:ext cx="6904111" cy="4401518"/>
          </a:xfrm>
          <a:prstGeom prst="rect">
            <a:avLst/>
          </a:prstGeom>
        </p:spPr>
      </p:pic>
      <p:sp>
        <p:nvSpPr>
          <p:cNvPr id="6" name="Rectangle 5"/>
          <p:cNvSpPr/>
          <p:nvPr/>
        </p:nvSpPr>
        <p:spPr>
          <a:xfrm>
            <a:off x="413288" y="1831457"/>
            <a:ext cx="4750614" cy="2031325"/>
          </a:xfrm>
          <a:prstGeom prst="rect">
            <a:avLst/>
          </a:prstGeom>
        </p:spPr>
        <p:txBody>
          <a:bodyPr wrap="square">
            <a:spAutoFit/>
          </a:bodyPr>
          <a:lstStyle/>
          <a:p>
            <a:pPr>
              <a:lnSpc>
                <a:spcPct val="100000"/>
              </a:lnSpc>
              <a:spcBef>
                <a:spcPts val="1400"/>
              </a:spcBef>
            </a:pPr>
            <a:r>
              <a:rPr lang="en-US" dirty="0" smtClean="0">
                <a:solidFill>
                  <a:schemeClr val="accent3">
                    <a:lumMod val="25000"/>
                  </a:schemeClr>
                </a:solidFill>
                <a:latin typeface="Abadi" panose="020B0604020104020204" pitchFamily="34" charset="0"/>
              </a:rPr>
              <a:t>I noticed that the </a:t>
            </a:r>
            <a:r>
              <a:rPr lang="en-US" dirty="0">
                <a:solidFill>
                  <a:schemeClr val="accent3">
                    <a:lumMod val="25000"/>
                  </a:schemeClr>
                </a:solidFill>
                <a:latin typeface="Abadi" panose="020B0604020104020204" pitchFamily="34" charset="0"/>
              </a:rPr>
              <a:t>confusion matrix for the decision tree classifier shows that the classifier can distinguish between the different classes. The major problem is the false positives .i.e., unsuccessful landing marked as successful landing by the classifier.</a:t>
            </a:r>
            <a:endParaRPr lang="en-US"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2" name="Rectangle 1"/>
          <p:cNvSpPr/>
          <p:nvPr/>
        </p:nvSpPr>
        <p:spPr>
          <a:xfrm>
            <a:off x="351557" y="1481376"/>
            <a:ext cx="11840443" cy="4119076"/>
          </a:xfrm>
          <a:prstGeom prst="rect">
            <a:avLst/>
          </a:prstGeom>
        </p:spPr>
        <p:txBody>
          <a:bodyPr wrap="square">
            <a:spAutoFit/>
          </a:bodyPr>
          <a:lstStyle/>
          <a:p>
            <a:pPr>
              <a:spcBef>
                <a:spcPts val="1400"/>
              </a:spcBef>
            </a:pPr>
            <a:r>
              <a:rPr lang="en-US" dirty="0" smtClean="0">
                <a:solidFill>
                  <a:schemeClr val="accent3">
                    <a:lumMod val="25000"/>
                  </a:schemeClr>
                </a:solidFill>
                <a:latin typeface="Abadi" panose="020B0604020104020204" pitchFamily="34" charset="0"/>
              </a:rPr>
              <a:t>I </a:t>
            </a:r>
            <a:r>
              <a:rPr lang="en-US" dirty="0">
                <a:solidFill>
                  <a:schemeClr val="accent3">
                    <a:lumMod val="25000"/>
                  </a:schemeClr>
                </a:solidFill>
                <a:latin typeface="Abadi" panose="020B0604020104020204" pitchFamily="34" charset="0"/>
              </a:rPr>
              <a:t>can conclude that</a:t>
            </a:r>
            <a:r>
              <a:rPr lang="en-US" dirty="0" smtClean="0">
                <a:solidFill>
                  <a:schemeClr val="accent3">
                    <a:lumMod val="25000"/>
                  </a:schemeClr>
                </a:solidFill>
                <a:latin typeface="Abadi" panose="020B0604020104020204" pitchFamily="34" charset="0"/>
              </a:rPr>
              <a:t>:</a:t>
            </a:r>
          </a:p>
          <a:p>
            <a:pPr>
              <a:spcBef>
                <a:spcPts val="1400"/>
              </a:spcBef>
            </a:pPr>
            <a:r>
              <a:rPr lang="en-GB" dirty="0"/>
              <a:t>• All their launch sites are located near the coast, away from nearby cities. This enabled </a:t>
            </a:r>
            <a:r>
              <a:rPr lang="en-GB" dirty="0" smtClean="0"/>
              <a:t> </a:t>
            </a:r>
            <a:r>
              <a:rPr lang="en-GB" dirty="0"/>
              <a:t>them to test their rocket landings without much interference</a:t>
            </a:r>
            <a:r>
              <a:rPr lang="en-GB" dirty="0" smtClean="0"/>
              <a:t>.</a:t>
            </a:r>
          </a:p>
          <a:p>
            <a:pPr>
              <a:spcBef>
                <a:spcPts val="1400"/>
              </a:spcBef>
            </a:pPr>
            <a:r>
              <a:rPr lang="en-GB" dirty="0"/>
              <a:t>• </a:t>
            </a:r>
            <a:r>
              <a:rPr lang="en-US" dirty="0" smtClean="0">
                <a:solidFill>
                  <a:schemeClr val="accent3">
                    <a:lumMod val="25000"/>
                  </a:schemeClr>
                </a:solidFill>
                <a:latin typeface="Abadi" panose="020B0604020104020204" pitchFamily="34" charset="0"/>
              </a:rPr>
              <a:t>Orbits </a:t>
            </a:r>
            <a:r>
              <a:rPr lang="en-US" dirty="0">
                <a:latin typeface="Abadi" panose="020B0604020104020204" pitchFamily="34" charset="0"/>
              </a:rPr>
              <a:t>ES-L1, GEO, HEO, SSO, VLEO had the most success </a:t>
            </a:r>
            <a:r>
              <a:rPr lang="en-US" dirty="0" smtClean="0">
                <a:latin typeface="Abadi" panose="020B0604020104020204" pitchFamily="34" charset="0"/>
              </a:rPr>
              <a:t>rate.</a:t>
            </a:r>
          </a:p>
          <a:p>
            <a:pPr>
              <a:spcBef>
                <a:spcPts val="1400"/>
              </a:spcBef>
            </a:pPr>
            <a:r>
              <a:rPr lang="en-GB" dirty="0"/>
              <a:t>• </a:t>
            </a:r>
            <a:r>
              <a:rPr lang="en-US" dirty="0" smtClean="0">
                <a:solidFill>
                  <a:schemeClr val="accent3">
                    <a:lumMod val="25000"/>
                  </a:schemeClr>
                </a:solidFill>
                <a:latin typeface="Abadi" panose="020B0604020104020204" pitchFamily="34" charset="0"/>
              </a:rPr>
              <a:t>KSC </a:t>
            </a:r>
            <a:r>
              <a:rPr lang="en-US" dirty="0">
                <a:solidFill>
                  <a:schemeClr val="accent3">
                    <a:lumMod val="25000"/>
                  </a:schemeClr>
                </a:solidFill>
                <a:latin typeface="Abadi" panose="020B0604020104020204" pitchFamily="34" charset="0"/>
              </a:rPr>
              <a:t>LC-39A had the most successful launches of any sites</a:t>
            </a:r>
            <a:r>
              <a:rPr lang="en-US" dirty="0" smtClean="0">
                <a:latin typeface="Abadi" panose="020B0604020104020204" pitchFamily="34" charset="0"/>
              </a:rPr>
              <a:t>.</a:t>
            </a:r>
          </a:p>
          <a:p>
            <a:pPr>
              <a:spcBef>
                <a:spcPts val="1400"/>
              </a:spcBef>
            </a:pPr>
            <a:r>
              <a:rPr lang="en-GB" dirty="0"/>
              <a:t>• </a:t>
            </a:r>
            <a:r>
              <a:rPr lang="en-US" dirty="0" smtClean="0">
                <a:latin typeface="Abadi" panose="020B0604020104020204" pitchFamily="34" charset="0"/>
              </a:rPr>
              <a:t>Launch </a:t>
            </a:r>
            <a:r>
              <a:rPr lang="en-US" dirty="0">
                <a:latin typeface="Abadi" panose="020B0604020104020204" pitchFamily="34" charset="0"/>
              </a:rPr>
              <a:t>success rate started to increase in 2013 till 2020</a:t>
            </a:r>
            <a:r>
              <a:rPr lang="en-US" dirty="0" smtClean="0">
                <a:latin typeface="Abadi" panose="020B0604020104020204" pitchFamily="34" charset="0"/>
              </a:rPr>
              <a:t>.</a:t>
            </a:r>
          </a:p>
          <a:p>
            <a:pPr>
              <a:spcBef>
                <a:spcPts val="1400"/>
              </a:spcBef>
            </a:pPr>
            <a:r>
              <a:rPr lang="en-GB" dirty="0"/>
              <a:t>• </a:t>
            </a:r>
            <a:r>
              <a:rPr lang="en-GB" dirty="0" smtClean="0"/>
              <a:t>All these </a:t>
            </a:r>
            <a:r>
              <a:rPr lang="en-GB" dirty="0"/>
              <a:t>data was used to train a machine learning model that is able to predict the landing outcome of rocket launches with 83.33% accuracy.</a:t>
            </a:r>
            <a:endParaRPr lang="en-US" dirty="0">
              <a:latin typeface="Abadi" panose="020B0604020104020204" pitchFamily="34" charset="0"/>
            </a:endParaRPr>
          </a:p>
          <a:p>
            <a:pPr>
              <a:spcBef>
                <a:spcPts val="1400"/>
              </a:spcBef>
            </a:pPr>
            <a:endParaRPr lang="en-US" dirty="0">
              <a:solidFill>
                <a:schemeClr val="accent3">
                  <a:lumMod val="25000"/>
                </a:schemeClr>
              </a:solidFill>
              <a:latin typeface="Abadi" panose="020B0604020104020204" pitchFamily="34" charset="0"/>
            </a:endParaRPr>
          </a:p>
          <a:p>
            <a:pPr>
              <a:spcBef>
                <a:spcPts val="1400"/>
              </a:spcBef>
            </a:pPr>
            <a:endParaRPr lang="en-US"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1131376"/>
            <a:ext cx="2380843" cy="369332"/>
          </a:xfrm>
          <a:prstGeom prst="rect">
            <a:avLst/>
          </a:prstGeom>
          <a:solidFill>
            <a:srgbClr val="0948CB"/>
          </a:solidFill>
        </p:spPr>
        <p:txBody>
          <a:bodyPr wrap="squar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a:t>
            </a:r>
            <a:r>
              <a:rPr lang="en-US" sz="7600" dirty="0" err="1">
                <a:solidFill>
                  <a:schemeClr val="bg2">
                    <a:lumMod val="50000"/>
                  </a:schemeClr>
                </a:solidFill>
                <a:latin typeface="Abadi"/>
              </a:rPr>
              <a:t>SpaceX</a:t>
            </a:r>
            <a:r>
              <a:rPr lang="en-US" sz="7600" dirty="0">
                <a:solidFill>
                  <a:schemeClr val="bg2">
                    <a:lumMod val="50000"/>
                  </a:schemeClr>
                </a:solidFill>
                <a:latin typeface="Abadi"/>
              </a:rPr>
              <a:t>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4"/>
            <a:ext cx="10515600" cy="5032375"/>
          </a:xfrm>
          <a:prstGeom prst="rect">
            <a:avLst/>
          </a:prstGeom>
        </p:spPr>
        <p:txBody>
          <a:bodyPr/>
          <a:lstStyle/>
          <a:p>
            <a:pPr>
              <a:lnSpc>
                <a:spcPct val="100000"/>
              </a:lnSpc>
              <a:spcBef>
                <a:spcPts val="1400"/>
              </a:spcBef>
            </a:pPr>
            <a:r>
              <a:rPr lang="en-GB" sz="2400" dirty="0"/>
              <a:t>Data collection process involved a combination of API requests from </a:t>
            </a:r>
            <a:r>
              <a:rPr lang="en-GB" sz="2400" dirty="0" err="1"/>
              <a:t>SpaceX</a:t>
            </a:r>
            <a:r>
              <a:rPr lang="en-GB" sz="2400" dirty="0"/>
              <a:t> REST API and Web Scraping data from a table in </a:t>
            </a:r>
            <a:r>
              <a:rPr lang="en-GB" sz="2400" dirty="0" err="1"/>
              <a:t>SpaceX’s</a:t>
            </a:r>
            <a:r>
              <a:rPr lang="en-GB" sz="2400" dirty="0"/>
              <a:t> Wikipedia entry. We had to use both of these data collection methods in order to get complete information about the launches for a more detailed analysis. Data Columns are obtained by using </a:t>
            </a:r>
            <a:r>
              <a:rPr lang="en-GB" sz="2400" dirty="0" err="1"/>
              <a:t>SpaceX</a:t>
            </a:r>
            <a:r>
              <a:rPr lang="en-GB" sz="2400" dirty="0"/>
              <a:t> REST API: </a:t>
            </a:r>
            <a:r>
              <a:rPr lang="en-GB" sz="2400" dirty="0" err="1"/>
              <a:t>FlightNumber</a:t>
            </a:r>
            <a:r>
              <a:rPr lang="en-GB" sz="2400" dirty="0"/>
              <a:t>, Date, </a:t>
            </a:r>
            <a:r>
              <a:rPr lang="en-GB" sz="2400" dirty="0" err="1"/>
              <a:t>BoosterVersion</a:t>
            </a:r>
            <a:r>
              <a:rPr lang="en-GB" sz="2400" dirty="0"/>
              <a:t>, </a:t>
            </a:r>
            <a:r>
              <a:rPr lang="en-GB" sz="2400" dirty="0" err="1"/>
              <a:t>PayloadMass</a:t>
            </a:r>
            <a:r>
              <a:rPr lang="en-GB" sz="2400" dirty="0"/>
              <a:t>, Orbit, </a:t>
            </a:r>
            <a:r>
              <a:rPr lang="en-GB" sz="2400" dirty="0" err="1"/>
              <a:t>LaunchSite</a:t>
            </a:r>
            <a:r>
              <a:rPr lang="en-GB" sz="2400" dirty="0"/>
              <a:t>, Outcome, Flights, </a:t>
            </a:r>
            <a:r>
              <a:rPr lang="en-GB" sz="2400" dirty="0" err="1"/>
              <a:t>GridFins</a:t>
            </a:r>
            <a:r>
              <a:rPr lang="en-GB" sz="2400" dirty="0"/>
              <a:t>, Reused, Legs, </a:t>
            </a:r>
            <a:r>
              <a:rPr lang="en-GB" sz="2400" dirty="0" err="1"/>
              <a:t>LandingPad</a:t>
            </a:r>
            <a:r>
              <a:rPr lang="en-GB" sz="2400" dirty="0"/>
              <a:t>, Block, </a:t>
            </a:r>
            <a:r>
              <a:rPr lang="en-GB" sz="2400" dirty="0" err="1"/>
              <a:t>ReusedCount</a:t>
            </a:r>
            <a:r>
              <a:rPr lang="en-GB" sz="2400" dirty="0"/>
              <a:t>, Serial, Longitude, Latitude Data Columns are obtained by using Wikipedia Web Scraping: Flight No., Launch site, Payload, </a:t>
            </a:r>
            <a:r>
              <a:rPr lang="en-GB" sz="2400" dirty="0" err="1"/>
              <a:t>PayloadMass</a:t>
            </a:r>
            <a:r>
              <a:rPr lang="en-GB" sz="2400" dirty="0"/>
              <a:t>, Orbit, Customer, Launch outcome, Version Booster, Booster landing, Date, Time Data collection – </a:t>
            </a:r>
            <a:r>
              <a:rPr lang="en-GB" sz="2400" dirty="0" err="1"/>
              <a:t>SpaceX</a:t>
            </a:r>
            <a:r>
              <a:rPr lang="en-GB" sz="2400" dirty="0"/>
              <a:t> API Requesting rocket launch data from </a:t>
            </a:r>
            <a:r>
              <a:rPr lang="en-GB" sz="2400" dirty="0" err="1"/>
              <a:t>SpaceX</a:t>
            </a:r>
            <a:r>
              <a:rPr lang="en-GB" sz="2400" dirty="0"/>
              <a:t> API Decoding the response content using .</a:t>
            </a:r>
            <a:r>
              <a:rPr lang="en-GB" sz="2400" dirty="0" err="1"/>
              <a:t>json</a:t>
            </a:r>
            <a:r>
              <a:rPr lang="en-GB" sz="2400" dirty="0"/>
              <a:t>() and turning it into a </a:t>
            </a:r>
            <a:r>
              <a:rPr lang="en-GB" sz="2400" dirty="0" err="1"/>
              <a:t>dataframe</a:t>
            </a:r>
            <a:r>
              <a:rPr lang="en-GB" sz="2400" dirty="0"/>
              <a:t> using .</a:t>
            </a:r>
            <a:r>
              <a:rPr lang="en-GB" sz="2400" dirty="0" err="1"/>
              <a:t>json_normalize</a:t>
            </a:r>
            <a:r>
              <a:rPr lang="en-GB" sz="2400" dirty="0"/>
              <a:t>() </a:t>
            </a: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a:t>
            </a:r>
            <a:r>
              <a:rPr lang="en-US" sz="2200" dirty="0" err="1">
                <a:solidFill>
                  <a:srgbClr val="1C7DDB"/>
                </a:solidFill>
                <a:latin typeface="Abadi"/>
              </a:rPr>
              <a:t>SpaceX</a:t>
            </a:r>
            <a:r>
              <a:rPr lang="en-US" sz="2200" dirty="0">
                <a:solidFill>
                  <a:srgbClr val="1C7DDB"/>
                </a:solidFill>
                <a:latin typeface="Abadi"/>
              </a:rPr>
              <a:t>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07566" y="1499087"/>
            <a:ext cx="4640263" cy="4400307"/>
          </a:xfrm>
          <a:prstGeom prst="rect">
            <a:avLst/>
          </a:prstGeom>
        </p:spPr>
        <p:txBody>
          <a:bodyPr vert="horz" lIns="91440" tIns="45720" rIns="91440" bIns="45720" rtlCol="0" anchor="t">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I </a:t>
            </a:r>
            <a:r>
              <a:rPr lang="en-US" sz="2200" dirty="0">
                <a:solidFill>
                  <a:schemeClr val="accent3">
                    <a:lumMod val="25000"/>
                  </a:schemeClr>
                </a:solidFill>
                <a:latin typeface="Abadi" panose="020B0604020104020204" pitchFamily="34" charset="0"/>
              </a:rPr>
              <a:t>used the get request to the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GitHub </a:t>
            </a:r>
            <a:r>
              <a:rPr lang="en-US" sz="2200" dirty="0" smtClean="0">
                <a:solidFill>
                  <a:schemeClr val="accent3">
                    <a:lumMod val="25000"/>
                  </a:schemeClr>
                </a:solidFill>
                <a:latin typeface="Abadi" panose="020B0604020104020204" pitchFamily="34" charset="0"/>
              </a:rPr>
              <a:t>URL:</a:t>
            </a:r>
            <a:r>
              <a:rPr lang="en-US" sz="2200" dirty="0" smtClean="0">
                <a:solidFill>
                  <a:schemeClr val="accent3">
                    <a:lumMod val="25000"/>
                  </a:schemeClr>
                </a:solidFill>
                <a:latin typeface="Abadi" panose="020B0604020104020204" pitchFamily="34" charset="0"/>
                <a:hlinkClick r:id="rId3"/>
              </a:rPr>
              <a:t>Data collection - </a:t>
            </a:r>
            <a:r>
              <a:rPr lang="en-US" sz="2200" dirty="0" err="1" smtClean="0">
                <a:solidFill>
                  <a:schemeClr val="accent3">
                    <a:lumMod val="25000"/>
                  </a:schemeClr>
                </a:solidFill>
                <a:latin typeface="Abadi" panose="020B0604020104020204" pitchFamily="34" charset="0"/>
                <a:hlinkClick r:id="rId3"/>
              </a:rPr>
              <a:t>spaceXAPI</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a:extLst>
              <a:ext uri="{FF2B5EF4-FFF2-40B4-BE49-F238E27FC236}">
                <a16:creationId xmlns:a16="http://schemas.microsoft.com/office/drawing/2014/main" id="{61E4AF22-EFED-4B80-BCDB-9BE50C288589}"/>
              </a:ext>
            </a:extLst>
          </p:cNvPr>
          <p:cNvPicPr>
            <a:picLocks noChangeAspect="1"/>
          </p:cNvPicPr>
          <p:nvPr/>
        </p:nvPicPr>
        <p:blipFill>
          <a:blip r:embed="rId4"/>
          <a:stretch>
            <a:fillRect/>
          </a:stretch>
        </p:blipFill>
        <p:spPr>
          <a:xfrm>
            <a:off x="5461001" y="1499087"/>
            <a:ext cx="6472694" cy="5242675"/>
          </a:xfrm>
          <a:prstGeom prst="rect">
            <a:avLst/>
          </a:prstGeom>
        </p:spPr>
      </p:pic>
    </p:spTree>
    <p:extLst>
      <p:ext uri="{BB962C8B-B14F-4D97-AF65-F5344CB8AC3E}">
        <p14:creationId xmlns:p14="http://schemas.microsoft.com/office/powerpoint/2010/main" val="2803160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I</a:t>
            </a:r>
            <a:r>
              <a:rPr lang="en-US" sz="2200" dirty="0" smtClean="0">
                <a:solidFill>
                  <a:schemeClr val="accent3">
                    <a:lumMod val="25000"/>
                  </a:schemeClr>
                </a:solidFill>
                <a:latin typeface="Abadi"/>
              </a:rPr>
              <a:t> </a:t>
            </a:r>
            <a:r>
              <a:rPr lang="en-US" sz="2200" dirty="0">
                <a:solidFill>
                  <a:schemeClr val="accent3">
                    <a:lumMod val="25000"/>
                  </a:schemeClr>
                </a:solidFill>
                <a:latin typeface="Abadi"/>
              </a:rPr>
              <a:t>applied web scrapping to </a:t>
            </a:r>
            <a:r>
              <a:rPr lang="en-US" sz="2200" dirty="0" smtClean="0">
                <a:solidFill>
                  <a:schemeClr val="accent3">
                    <a:lumMod val="25000"/>
                  </a:schemeClr>
                </a:solidFill>
                <a:latin typeface="Abadi"/>
              </a:rPr>
              <a:t>obtain </a:t>
            </a:r>
            <a:r>
              <a:rPr lang="en-US" sz="2200" dirty="0">
                <a:solidFill>
                  <a:schemeClr val="accent3">
                    <a:lumMod val="25000"/>
                  </a:schemeClr>
                </a:solidFill>
                <a:latin typeface="Abadi"/>
              </a:rPr>
              <a:t>Falcon 9 launch records with </a:t>
            </a:r>
            <a:r>
              <a:rPr lang="en-US" sz="2200" dirty="0" err="1" smtClean="0">
                <a:solidFill>
                  <a:schemeClr val="accent3">
                    <a:lumMod val="25000"/>
                  </a:schemeClr>
                </a:solidFill>
                <a:latin typeface="Abadi"/>
              </a:rPr>
              <a:t>BeautifulSoup</a:t>
            </a:r>
            <a:r>
              <a:rPr lang="en-US" sz="2200" dirty="0" smtClean="0">
                <a:solidFill>
                  <a:schemeClr val="accent3">
                    <a:lumMod val="25000"/>
                  </a:schemeClr>
                </a:solidFill>
                <a:latin typeface="Abadi"/>
              </a:rPr>
              <a:t>.</a:t>
            </a:r>
          </a:p>
          <a:p>
            <a:pPr>
              <a:lnSpc>
                <a:spcPct val="100000"/>
              </a:lnSpc>
              <a:spcBef>
                <a:spcPts val="1400"/>
              </a:spcBef>
            </a:pPr>
            <a:r>
              <a:rPr lang="en-US" sz="2200" dirty="0">
                <a:solidFill>
                  <a:schemeClr val="accent3">
                    <a:lumMod val="25000"/>
                  </a:schemeClr>
                </a:solidFill>
                <a:latin typeface="Abadi"/>
              </a:rPr>
              <a:t>I</a:t>
            </a:r>
            <a:r>
              <a:rPr lang="en-US" sz="2200" dirty="0" smtClean="0">
                <a:solidFill>
                  <a:schemeClr val="accent3">
                    <a:lumMod val="25000"/>
                  </a:schemeClr>
                </a:solidFill>
                <a:latin typeface="Abadi"/>
              </a:rPr>
              <a:t> </a:t>
            </a:r>
            <a:r>
              <a:rPr lang="en-US" sz="2200" dirty="0">
                <a:solidFill>
                  <a:schemeClr val="accent3">
                    <a:lumMod val="25000"/>
                  </a:schemeClr>
                </a:solidFill>
                <a:latin typeface="Abadi"/>
              </a:rPr>
              <a:t>parsed the table and converted it into a pandas </a:t>
            </a:r>
            <a:r>
              <a:rPr lang="en-US" sz="2200" dirty="0" err="1" smtClean="0">
                <a:solidFill>
                  <a:schemeClr val="accent3">
                    <a:lumMod val="25000"/>
                  </a:schemeClr>
                </a:solidFill>
                <a:latin typeface="Abadi"/>
              </a:rPr>
              <a:t>dataframe</a:t>
            </a:r>
            <a:r>
              <a:rPr lang="en-US" sz="2200" dirty="0" smtClean="0">
                <a:solidFill>
                  <a:schemeClr val="accent3">
                    <a:lumMod val="25000"/>
                  </a:schemeClr>
                </a:solidFill>
                <a:latin typeface="Abadi"/>
              </a:rPr>
              <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GitHub </a:t>
            </a:r>
            <a:r>
              <a:rPr lang="en-US" sz="2200" dirty="0" smtClean="0">
                <a:solidFill>
                  <a:schemeClr val="accent3">
                    <a:lumMod val="25000"/>
                  </a:schemeClr>
                </a:solidFill>
                <a:latin typeface="Abadi" panose="020B0604020104020204" pitchFamily="34" charset="0"/>
              </a:rPr>
              <a:t>URL:</a:t>
            </a:r>
            <a:r>
              <a:rPr lang="en-US" sz="2200" dirty="0" smtClean="0">
                <a:solidFill>
                  <a:schemeClr val="accent3">
                    <a:lumMod val="25000"/>
                  </a:schemeClr>
                </a:solidFill>
                <a:latin typeface="Abadi" panose="020B0604020104020204" pitchFamily="34" charset="0"/>
                <a:hlinkClick r:id="rId4"/>
              </a:rPr>
              <a:t>Data collection-</a:t>
            </a:r>
            <a:r>
              <a:rPr lang="en-US" sz="2200" dirty="0" err="1" smtClean="0">
                <a:solidFill>
                  <a:schemeClr val="accent3">
                    <a:lumMod val="25000"/>
                  </a:schemeClr>
                </a:solidFill>
                <a:latin typeface="Abadi" panose="020B0604020104020204" pitchFamily="34" charset="0"/>
                <a:hlinkClick r:id="rId4"/>
              </a:rPr>
              <a:t>webscraping</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web scraping here</a:t>
            </a:r>
            <a:endParaRPr lang="en-US" dirty="0">
              <a:cs typeface="Calibri"/>
            </a:endParaRPr>
          </a:p>
        </p:txBody>
      </p:sp>
      <p:pic>
        <p:nvPicPr>
          <p:cNvPr id="10" name="Picture 9">
            <a:extLst>
              <a:ext uri="{FF2B5EF4-FFF2-40B4-BE49-F238E27FC236}">
                <a16:creationId xmlns:a16="http://schemas.microsoft.com/office/drawing/2014/main" id="{11B286EC-90E5-482C-9C00-C353EE9D2862}"/>
              </a:ext>
            </a:extLst>
          </p:cNvPr>
          <p:cNvPicPr>
            <a:picLocks noChangeAspect="1"/>
          </p:cNvPicPr>
          <p:nvPr/>
        </p:nvPicPr>
        <p:blipFill>
          <a:blip r:embed="rId5"/>
          <a:stretch>
            <a:fillRect/>
          </a:stretch>
        </p:blipFill>
        <p:spPr>
          <a:xfrm>
            <a:off x="5910262" y="1447559"/>
            <a:ext cx="5547710"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2693</TotalTime>
  <Words>2203</Words>
  <Application>Microsoft Office PowerPoint</Application>
  <PresentationFormat>Widescreen</PresentationFormat>
  <Paragraphs>260</Paragraphs>
  <Slides>47</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47</vt:i4>
      </vt:variant>
    </vt:vector>
  </HeadingPairs>
  <TitlesOfParts>
    <vt:vector size="56" baseType="lpstr">
      <vt:lpstr>Microsoft JhengHei</vt: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Windows User</cp:lastModifiedBy>
  <cp:revision>272</cp:revision>
  <dcterms:created xsi:type="dcterms:W3CDTF">2021-04-29T18:58:34Z</dcterms:created>
  <dcterms:modified xsi:type="dcterms:W3CDTF">2023-02-11T21:21:16Z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